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1" r:id="rId4"/>
    <p:sldMasterId id="214748368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</p:sldIdLst>
  <p:sldSz cy="5143500" cx="9144000"/>
  <p:notesSz cx="6858000" cy="9144000"/>
  <p:embeddedFontLst>
    <p:embeddedFont>
      <p:font typeface="Roboto Slab"/>
      <p:regular r:id="rId36"/>
      <p:bold r:id="rId37"/>
    </p:embeddedFont>
    <p:embeddedFont>
      <p:font typeface="Lato"/>
      <p:regular r:id="rId38"/>
      <p:bold r:id="rId39"/>
      <p:italic r:id="rId40"/>
      <p:boldItalic r:id="rId41"/>
    </p:embeddedFont>
    <p:embeddedFont>
      <p:font typeface="Montserrat"/>
      <p:regular r:id="rId42"/>
      <p:bold r:id="rId43"/>
      <p:italic r:id="rId44"/>
      <p:boldItalic r:id="rId45"/>
    </p:embeddedFont>
    <p:embeddedFont>
      <p:font typeface="Century Gothic"/>
      <p:regular r:id="rId46"/>
      <p:bold r:id="rId47"/>
      <p:italic r:id="rId48"/>
      <p:boldItalic r:id="rId49"/>
    </p:embeddedFont>
    <p:embeddedFont>
      <p:font typeface="Open Sans"/>
      <p:regular r:id="rId50"/>
      <p:bold r:id="rId51"/>
      <p:italic r:id="rId52"/>
      <p:boldItalic r:id="rId5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F29DE1E-8945-49F4-9914-0B5FC2A9741D}">
  <a:tblStyle styleId="{6F29DE1E-8945-49F4-9914-0B5FC2A9741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Lato-italic.fntdata"/><Relationship Id="rId42" Type="http://schemas.openxmlformats.org/officeDocument/2006/relationships/font" Target="fonts/Montserrat-regular.fntdata"/><Relationship Id="rId41" Type="http://schemas.openxmlformats.org/officeDocument/2006/relationships/font" Target="fonts/Lato-boldItalic.fntdata"/><Relationship Id="rId44" Type="http://schemas.openxmlformats.org/officeDocument/2006/relationships/font" Target="fonts/Montserrat-italic.fntdata"/><Relationship Id="rId43" Type="http://schemas.openxmlformats.org/officeDocument/2006/relationships/font" Target="fonts/Montserrat-bold.fntdata"/><Relationship Id="rId46" Type="http://schemas.openxmlformats.org/officeDocument/2006/relationships/font" Target="fonts/CenturyGothic-regular.fntdata"/><Relationship Id="rId45" Type="http://schemas.openxmlformats.org/officeDocument/2006/relationships/font" Target="fonts/Montserrat-boldItalic.fnt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font" Target="fonts/CenturyGothic-italic.fntdata"/><Relationship Id="rId47" Type="http://schemas.openxmlformats.org/officeDocument/2006/relationships/font" Target="fonts/CenturyGothic-bold.fntdata"/><Relationship Id="rId49" Type="http://schemas.openxmlformats.org/officeDocument/2006/relationships/font" Target="fonts/CenturyGothic-bold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font" Target="fonts/RobotoSlab-bold.fntdata"/><Relationship Id="rId36" Type="http://schemas.openxmlformats.org/officeDocument/2006/relationships/font" Target="fonts/RobotoSlab-regular.fntdata"/><Relationship Id="rId39" Type="http://schemas.openxmlformats.org/officeDocument/2006/relationships/font" Target="fonts/Lato-bold.fntdata"/><Relationship Id="rId38" Type="http://schemas.openxmlformats.org/officeDocument/2006/relationships/font" Target="fonts/Lato-regular.fntdata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font" Target="fonts/OpenSans-bold.fntdata"/><Relationship Id="rId50" Type="http://schemas.openxmlformats.org/officeDocument/2006/relationships/font" Target="fonts/OpenSans-regular.fntdata"/><Relationship Id="rId53" Type="http://schemas.openxmlformats.org/officeDocument/2006/relationships/font" Target="fonts/OpenSans-boldItalic.fntdata"/><Relationship Id="rId52" Type="http://schemas.openxmlformats.org/officeDocument/2006/relationships/font" Target="fonts/OpenSans-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7cdaa8fa07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7cdaa8fa07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c002da995a_0_1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c002da995a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Mallory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c002da995a_0_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c002da995a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Mallory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c002da995a_0_2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c002da995a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Mallory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c002da995a_0_2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c002da995a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Mallory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c002da995a_0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c002da995a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Kellie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c002da995a_0_10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gc002da995a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Kellie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c002da995a_0_3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c002da995a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Kellie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c002da995a_0_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gc002da995a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Kellie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c002da995a_0_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c002da995a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Jennifer/Jesse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c002da995a_0_5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c002da995a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Jennifer/Jesse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87ff25b824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87ff25b82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Tiffany and Melissa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c002da995a_0_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c002da995a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Jennifer/Jesse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11444f87ad8_0_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11444f87ad8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c002da995a_0_8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c002da995a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Nathan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c002da995a_0_7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" name="Google Shape;534;gc002da995a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Nathan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c002da995a_0_6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c002da995a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Nathan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11444f87ad8_0_2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11444f87ad8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c002da995a_0_9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Google Shape;552;gc002da995a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Nathan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881106772c_0_5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881106772c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Tiffany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c002da995a_0_11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gc002da995a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TIffany introduces parent...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850f4e8727_5_5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3" name="Google Shape;573;g850f4e8727_5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Tiffany...then stop recording as we transition to Q&amp;A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be5fff88bb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be5fff88b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PSs in order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c002da995a_0_1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c002da995a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Tiffany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be5fff88bb_0_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be5fff88b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Melissa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be5fff88bb_0_2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be5fff88bb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Melissa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be5fff88bb_0_2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be5fff88bb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Melissa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be5fff88bb_0_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be5fff88bb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Melissa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c002da995a_0_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c002da995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Melissa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Relationship Id="rId4" Type="http://schemas.openxmlformats.org/officeDocument/2006/relationships/image" Target="../media/image14.png"/><Relationship Id="rId5" Type="http://schemas.openxmlformats.org/officeDocument/2006/relationships/image" Target="../media/image7.png"/><Relationship Id="rId6" Type="http://schemas.openxmlformats.org/officeDocument/2006/relationships/image" Target="../media/image3.png"/><Relationship Id="rId7" Type="http://schemas.openxmlformats.org/officeDocument/2006/relationships/image" Target="../media/image6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4288500"/>
            <a:ext cx="9144000" cy="247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0" y="500626"/>
            <a:ext cx="9144000" cy="3824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0" y="4493605"/>
            <a:ext cx="9144000" cy="118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0" y="4584075"/>
            <a:ext cx="9144000" cy="559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0" y="4294550"/>
            <a:ext cx="9144000" cy="241200"/>
          </a:xfrm>
          <a:prstGeom prst="rect">
            <a:avLst/>
          </a:prstGeom>
          <a:solidFill>
            <a:srgbClr val="318D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0" y="500626"/>
            <a:ext cx="9144000" cy="3824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0" y="4493605"/>
            <a:ext cx="9144000" cy="118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0" y="4584075"/>
            <a:ext cx="9144000" cy="559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2"/>
          <p:cNvSpPr txBox="1"/>
          <p:nvPr>
            <p:ph type="ctrTitle"/>
          </p:nvPr>
        </p:nvSpPr>
        <p:spPr>
          <a:xfrm>
            <a:off x="685800" y="2601425"/>
            <a:ext cx="5810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pic>
        <p:nvPicPr>
          <p:cNvPr id="21" name="Google Shape;21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00800" y="4037125"/>
            <a:ext cx="1203975" cy="98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tyle A">
  <p:cSld name="BLANK_1_1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1"/>
          <p:cNvSpPr/>
          <p:nvPr/>
        </p:nvSpPr>
        <p:spPr>
          <a:xfrm>
            <a:off x="0" y="1148250"/>
            <a:ext cx="9144000" cy="28470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1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132" name="Google Shape;132;p11"/>
          <p:cNvSpPr/>
          <p:nvPr/>
        </p:nvSpPr>
        <p:spPr>
          <a:xfrm>
            <a:off x="0" y="500625"/>
            <a:ext cx="9144000" cy="7320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1"/>
          <p:cNvSpPr/>
          <p:nvPr/>
        </p:nvSpPr>
        <p:spPr>
          <a:xfrm>
            <a:off x="0" y="3962800"/>
            <a:ext cx="9144000" cy="370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1"/>
          <p:cNvSpPr/>
          <p:nvPr/>
        </p:nvSpPr>
        <p:spPr>
          <a:xfrm>
            <a:off x="0" y="4333125"/>
            <a:ext cx="9144000" cy="8103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1"/>
          <p:cNvSpPr/>
          <p:nvPr/>
        </p:nvSpPr>
        <p:spPr>
          <a:xfrm>
            <a:off x="0" y="1148250"/>
            <a:ext cx="9144000" cy="2847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1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137" name="Google Shape;137;p11"/>
          <p:cNvSpPr/>
          <p:nvPr/>
        </p:nvSpPr>
        <p:spPr>
          <a:xfrm>
            <a:off x="0" y="500625"/>
            <a:ext cx="9144000" cy="732000"/>
          </a:xfrm>
          <a:prstGeom prst="rect">
            <a:avLst/>
          </a:prstGeom>
          <a:solidFill>
            <a:srgbClr val="0671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1"/>
          <p:cNvSpPr/>
          <p:nvPr/>
        </p:nvSpPr>
        <p:spPr>
          <a:xfrm>
            <a:off x="0" y="3962800"/>
            <a:ext cx="9144000" cy="370200"/>
          </a:xfrm>
          <a:prstGeom prst="rect">
            <a:avLst/>
          </a:prstGeom>
          <a:solidFill>
            <a:srgbClr val="318D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1"/>
          <p:cNvSpPr/>
          <p:nvPr/>
        </p:nvSpPr>
        <p:spPr>
          <a:xfrm>
            <a:off x="0" y="4333125"/>
            <a:ext cx="9144000" cy="810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tyle B">
  <p:cSld name="BLANK_1_1_1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2"/>
          <p:cNvSpPr/>
          <p:nvPr/>
        </p:nvSpPr>
        <p:spPr>
          <a:xfrm>
            <a:off x="0" y="4294550"/>
            <a:ext cx="9144000" cy="241200"/>
          </a:xfrm>
          <a:prstGeom prst="rect">
            <a:avLst/>
          </a:prstGeom>
          <a:solidFill>
            <a:srgbClr val="318D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2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143" name="Google Shape;143;p12"/>
          <p:cNvSpPr/>
          <p:nvPr/>
        </p:nvSpPr>
        <p:spPr>
          <a:xfrm>
            <a:off x="0" y="500626"/>
            <a:ext cx="9144000" cy="3824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12"/>
          <p:cNvSpPr/>
          <p:nvPr/>
        </p:nvSpPr>
        <p:spPr>
          <a:xfrm>
            <a:off x="0" y="4493605"/>
            <a:ext cx="9144000" cy="118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2"/>
          <p:cNvSpPr/>
          <p:nvPr/>
        </p:nvSpPr>
        <p:spPr>
          <a:xfrm>
            <a:off x="0" y="4584075"/>
            <a:ext cx="9144000" cy="559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2">
  <p:cSld name="TITLE_2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48" name="Google Shape;148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49" name="Google Shape;149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 1">
  <p:cSld name="TITLE_2_1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4"/>
          <p:cNvSpPr txBox="1"/>
          <p:nvPr>
            <p:ph idx="1" type="subTitle"/>
          </p:nvPr>
        </p:nvSpPr>
        <p:spPr>
          <a:xfrm>
            <a:off x="990910" y="1440075"/>
            <a:ext cx="67548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Lato"/>
              <a:buNone/>
              <a:defRPr b="1" i="1" sz="2800" u="none" cap="none" strike="noStrike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" name="Google Shape;152;p14"/>
          <p:cNvSpPr txBox="1"/>
          <p:nvPr>
            <p:ph type="ctrTitle"/>
          </p:nvPr>
        </p:nvSpPr>
        <p:spPr>
          <a:xfrm>
            <a:off x="990900" y="1971800"/>
            <a:ext cx="87291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522D"/>
              </a:buClr>
              <a:buSzPts val="4800"/>
              <a:buFont typeface="Lato"/>
              <a:buNone/>
              <a:defRPr b="1" i="0" sz="4800" u="none" cap="none" strike="noStrike">
                <a:solidFill>
                  <a:srgbClr val="F4522D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522D"/>
              </a:buClr>
              <a:buSzPts val="4800"/>
              <a:buFont typeface="Lato"/>
              <a:buNone/>
              <a:defRPr b="1" i="0" sz="4800" u="none" cap="none" strike="noStrike">
                <a:solidFill>
                  <a:srgbClr val="F4522D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522D"/>
              </a:buClr>
              <a:buSzPts val="4800"/>
              <a:buFont typeface="Lato"/>
              <a:buNone/>
              <a:defRPr b="1" i="0" sz="4800" u="none" cap="none" strike="noStrike">
                <a:solidFill>
                  <a:srgbClr val="F4522D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522D"/>
              </a:buClr>
              <a:buSzPts val="4800"/>
              <a:buFont typeface="Lato"/>
              <a:buNone/>
              <a:defRPr b="1" i="0" sz="4800" u="none" cap="none" strike="noStrike">
                <a:solidFill>
                  <a:srgbClr val="F4522D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522D"/>
              </a:buClr>
              <a:buSzPts val="4800"/>
              <a:buFont typeface="Lato"/>
              <a:buNone/>
              <a:defRPr b="1" i="0" sz="4800" u="none" cap="none" strike="noStrike">
                <a:solidFill>
                  <a:srgbClr val="F4522D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522D"/>
              </a:buClr>
              <a:buSzPts val="4800"/>
              <a:buFont typeface="Lato"/>
              <a:buNone/>
              <a:defRPr b="1" i="0" sz="4800" u="none" cap="none" strike="noStrike">
                <a:solidFill>
                  <a:srgbClr val="F4522D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522D"/>
              </a:buClr>
              <a:buSzPts val="4800"/>
              <a:buFont typeface="Lato"/>
              <a:buNone/>
              <a:defRPr b="1" i="0" sz="4800" u="none" cap="none" strike="noStrike">
                <a:solidFill>
                  <a:srgbClr val="F4522D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522D"/>
              </a:buClr>
              <a:buSzPts val="4800"/>
              <a:buFont typeface="Lato"/>
              <a:buNone/>
              <a:defRPr b="1" i="0" sz="4800" u="none" cap="none" strike="noStrike">
                <a:solidFill>
                  <a:srgbClr val="F4522D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522D"/>
              </a:buClr>
              <a:buSzPts val="4800"/>
              <a:buFont typeface="Lato"/>
              <a:buNone/>
              <a:defRPr b="1" i="0" sz="4800" u="none" cap="none" strike="noStrike">
                <a:solidFill>
                  <a:srgbClr val="F4522D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53" name="Google Shape;153;p14"/>
          <p:cNvSpPr txBox="1"/>
          <p:nvPr/>
        </p:nvSpPr>
        <p:spPr>
          <a:xfrm>
            <a:off x="5238225" y="4855775"/>
            <a:ext cx="3700200" cy="2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10343B"/>
                </a:solidFill>
                <a:latin typeface="Lato"/>
                <a:ea typeface="Lato"/>
                <a:cs typeface="Lato"/>
                <a:sym typeface="Lato"/>
              </a:rPr>
              <a:t>© 2018 </a:t>
            </a:r>
            <a:r>
              <a:rPr b="1" i="0" lang="en" sz="700" u="none" cap="none" strike="noStrike">
                <a:solidFill>
                  <a:srgbClr val="10343B"/>
                </a:solidFill>
                <a:latin typeface="Lato"/>
                <a:ea typeface="Lato"/>
                <a:cs typeface="Lato"/>
                <a:sym typeface="Lato"/>
              </a:rPr>
              <a:t>CAST | Until Learning Has No Limits</a:t>
            </a:r>
            <a:endParaRPr b="1" i="0" sz="700" u="none" cap="none" strike="noStrike">
              <a:solidFill>
                <a:srgbClr val="10343B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descr="null" id="154" name="Google Shape;154;p14"/>
          <p:cNvCxnSpPr/>
          <p:nvPr/>
        </p:nvCxnSpPr>
        <p:spPr>
          <a:xfrm>
            <a:off x="1088075" y="2852490"/>
            <a:ext cx="8580300" cy="0"/>
          </a:xfrm>
          <a:prstGeom prst="straightConnector1">
            <a:avLst/>
          </a:prstGeom>
          <a:noFill/>
          <a:ln cap="flat" cmpd="sng" w="76200">
            <a:solidFill>
              <a:srgbClr val="F4522D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5"/>
          <p:cNvSpPr txBox="1"/>
          <p:nvPr>
            <p:ph type="title"/>
          </p:nvPr>
        </p:nvSpPr>
        <p:spPr>
          <a:xfrm>
            <a:off x="311700" y="2006613"/>
            <a:ext cx="8520600" cy="1963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522D"/>
              </a:buClr>
              <a:buSzPts val="12000"/>
              <a:buFont typeface="Lato"/>
              <a:buNone/>
              <a:defRPr b="1" i="0" sz="12000" u="none" cap="none" strike="noStrike">
                <a:solidFill>
                  <a:srgbClr val="F4522D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7" name="Google Shape;157;p15"/>
          <p:cNvSpPr txBox="1"/>
          <p:nvPr>
            <p:ph idx="2" type="title"/>
          </p:nvPr>
        </p:nvSpPr>
        <p:spPr>
          <a:xfrm>
            <a:off x="311700" y="379523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Lato"/>
              <a:buNone/>
              <a:defRPr b="0" i="0" sz="1800" u="none" cap="none" strike="noStrike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522D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F4522D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522D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F4522D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522D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F4522D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522D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F4522D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522D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F4522D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522D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F4522D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522D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F4522D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522D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F4522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LinkedIn" id="158" name="Google Shape;158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46275" y="4882249"/>
            <a:ext cx="164875" cy="164847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5"/>
          <p:cNvSpPr txBox="1"/>
          <p:nvPr>
            <p:ph idx="12" type="sldNum"/>
          </p:nvPr>
        </p:nvSpPr>
        <p:spPr>
          <a:xfrm>
            <a:off x="4297650" y="4901567"/>
            <a:ext cx="548700" cy="13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rgbClr val="10343B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rgbClr val="10343B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rgbClr val="10343B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rgbClr val="10343B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rgbClr val="10343B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rgbClr val="10343B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rgbClr val="10343B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rgbClr val="10343B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rgbClr val="10343B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descr="null" id="160" name="Google Shape;160;p15"/>
          <p:cNvCxnSpPr/>
          <p:nvPr/>
        </p:nvCxnSpPr>
        <p:spPr>
          <a:xfrm>
            <a:off x="281850" y="4737440"/>
            <a:ext cx="8580300" cy="0"/>
          </a:xfrm>
          <a:prstGeom prst="straightConnector1">
            <a:avLst/>
          </a:prstGeom>
          <a:noFill/>
          <a:ln cap="flat" cmpd="sng" w="76200">
            <a:solidFill>
              <a:srgbClr val="10343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1" name="Google Shape;161;p15"/>
          <p:cNvSpPr txBox="1"/>
          <p:nvPr/>
        </p:nvSpPr>
        <p:spPr>
          <a:xfrm>
            <a:off x="5238225" y="4855775"/>
            <a:ext cx="3700200" cy="2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10343B"/>
                </a:solidFill>
                <a:latin typeface="Lato"/>
                <a:ea typeface="Lato"/>
                <a:cs typeface="Lato"/>
                <a:sym typeface="Lato"/>
              </a:rPr>
              <a:t>© 2018 </a:t>
            </a:r>
            <a:r>
              <a:rPr b="1" i="0" lang="en" sz="700" u="none" cap="none" strike="noStrike">
                <a:solidFill>
                  <a:srgbClr val="10343B"/>
                </a:solidFill>
                <a:latin typeface="Lato"/>
                <a:ea typeface="Lato"/>
                <a:cs typeface="Lato"/>
                <a:sym typeface="Lato"/>
              </a:rPr>
              <a:t>CAST | Until Learning Has No Limits</a:t>
            </a:r>
            <a:endParaRPr b="1" i="0" sz="700" u="none" cap="none" strike="noStrike">
              <a:solidFill>
                <a:srgbClr val="10343B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2" name="Google Shape;162;p15"/>
          <p:cNvSpPr txBox="1"/>
          <p:nvPr/>
        </p:nvSpPr>
        <p:spPr>
          <a:xfrm>
            <a:off x="1478987" y="4855775"/>
            <a:ext cx="1243800" cy="2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1" i="0" sz="700" u="none" cap="none" strike="noStrike">
              <a:solidFill>
                <a:srgbClr val="F4522D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1" i="0" sz="700" u="none" cap="none" strike="noStrike">
              <a:solidFill>
                <a:srgbClr val="F4522D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" sz="700" u="none" cap="none" strike="noStrike">
                <a:solidFill>
                  <a:srgbClr val="F4522D"/>
                </a:solidFill>
                <a:latin typeface="Lato"/>
                <a:ea typeface="Lato"/>
                <a:cs typeface="Lato"/>
                <a:sym typeface="Lato"/>
              </a:rPr>
              <a:t>@CAST_UDL  |  #NHUDL</a:t>
            </a:r>
            <a:endParaRPr b="1" i="0" sz="700" u="none" cap="none" strike="noStrike">
              <a:solidFill>
                <a:srgbClr val="F4522D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1" i="0" sz="700" u="none" cap="none" strike="noStrike">
              <a:solidFill>
                <a:srgbClr val="F4522D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1" i="0" sz="700" u="none" cap="none" strike="noStrike">
              <a:solidFill>
                <a:srgbClr val="F4522D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descr="Twitter" id="163" name="Google Shape;16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4625" y="4883375"/>
            <a:ext cx="164875" cy="1652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Youtube" id="164" name="Google Shape;164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7400" y="4883400"/>
            <a:ext cx="164875" cy="1651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acebook" id="165" name="Google Shape;165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1825" y="4883400"/>
            <a:ext cx="164875" cy="165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nstagram" id="166" name="Google Shape;166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20450" y="4882375"/>
            <a:ext cx="164875" cy="1645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nterest" id="167" name="Google Shape;167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133350" y="4883400"/>
            <a:ext cx="164875" cy="1651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6"/>
          <p:cNvSpPr/>
          <p:nvPr/>
        </p:nvSpPr>
        <p:spPr>
          <a:xfrm flipH="1">
            <a:off x="7595938" y="4602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70" name="Google Shape;170;p16"/>
          <p:cNvSpPr/>
          <p:nvPr/>
        </p:nvSpPr>
        <p:spPr>
          <a:xfrm flipH="1" rot="10800000">
            <a:off x="466425" y="35583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71" name="Google Shape;171;p16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72" name="Google Shape;172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_1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7"/>
          <p:cNvSpPr txBox="1"/>
          <p:nvPr>
            <p:ph idx="1" type="body"/>
          </p:nvPr>
        </p:nvSpPr>
        <p:spPr>
          <a:xfrm>
            <a:off x="397575" y="1541588"/>
            <a:ext cx="2691000" cy="28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429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indent="-3429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75" name="Google Shape;175;p17"/>
          <p:cNvSpPr txBox="1"/>
          <p:nvPr>
            <p:ph idx="2" type="body"/>
          </p:nvPr>
        </p:nvSpPr>
        <p:spPr>
          <a:xfrm>
            <a:off x="3226491" y="1541588"/>
            <a:ext cx="2691000" cy="28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429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indent="-3429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76" name="Google Shape;176;p17"/>
          <p:cNvSpPr txBox="1"/>
          <p:nvPr>
            <p:ph idx="3" type="body"/>
          </p:nvPr>
        </p:nvSpPr>
        <p:spPr>
          <a:xfrm>
            <a:off x="6055408" y="1541588"/>
            <a:ext cx="2691000" cy="28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429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indent="-3429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77" name="Google Shape;177;p17"/>
          <p:cNvSpPr txBox="1"/>
          <p:nvPr>
            <p:ph idx="12" type="sldNum"/>
          </p:nvPr>
        </p:nvSpPr>
        <p:spPr>
          <a:xfrm>
            <a:off x="8556775" y="4853550"/>
            <a:ext cx="548700" cy="29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8" name="Google Shape;178;p17"/>
          <p:cNvSpPr txBox="1"/>
          <p:nvPr>
            <p:ph type="title"/>
          </p:nvPr>
        </p:nvSpPr>
        <p:spPr>
          <a:xfrm>
            <a:off x="457200" y="66620"/>
            <a:ext cx="8229600" cy="107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79" name="Google Shape;179;p17"/>
          <p:cNvSpPr/>
          <p:nvPr/>
        </p:nvSpPr>
        <p:spPr>
          <a:xfrm>
            <a:off x="0" y="1118175"/>
            <a:ext cx="345900" cy="2580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7"/>
          <p:cNvSpPr/>
          <p:nvPr/>
        </p:nvSpPr>
        <p:spPr>
          <a:xfrm>
            <a:off x="457200" y="1118175"/>
            <a:ext cx="8686800" cy="2580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9"/>
          <p:cNvSpPr/>
          <p:nvPr/>
        </p:nvSpPr>
        <p:spPr>
          <a:xfrm>
            <a:off x="0" y="4288500"/>
            <a:ext cx="9144000" cy="247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9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188" name="Google Shape;188;p19"/>
          <p:cNvSpPr/>
          <p:nvPr/>
        </p:nvSpPr>
        <p:spPr>
          <a:xfrm>
            <a:off x="0" y="500626"/>
            <a:ext cx="9144000" cy="3824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9"/>
          <p:cNvSpPr/>
          <p:nvPr/>
        </p:nvSpPr>
        <p:spPr>
          <a:xfrm>
            <a:off x="0" y="4493605"/>
            <a:ext cx="9144000" cy="118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9"/>
          <p:cNvSpPr/>
          <p:nvPr/>
        </p:nvSpPr>
        <p:spPr>
          <a:xfrm>
            <a:off x="0" y="4584075"/>
            <a:ext cx="9144000" cy="559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9"/>
          <p:cNvSpPr/>
          <p:nvPr/>
        </p:nvSpPr>
        <p:spPr>
          <a:xfrm>
            <a:off x="0" y="4294550"/>
            <a:ext cx="9144000" cy="241200"/>
          </a:xfrm>
          <a:prstGeom prst="rect">
            <a:avLst/>
          </a:prstGeom>
          <a:solidFill>
            <a:srgbClr val="318D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9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193" name="Google Shape;193;p19"/>
          <p:cNvSpPr/>
          <p:nvPr/>
        </p:nvSpPr>
        <p:spPr>
          <a:xfrm>
            <a:off x="0" y="500626"/>
            <a:ext cx="9144000" cy="3824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9"/>
          <p:cNvSpPr/>
          <p:nvPr/>
        </p:nvSpPr>
        <p:spPr>
          <a:xfrm>
            <a:off x="0" y="4493605"/>
            <a:ext cx="9144000" cy="118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9"/>
          <p:cNvSpPr/>
          <p:nvPr/>
        </p:nvSpPr>
        <p:spPr>
          <a:xfrm>
            <a:off x="0" y="4584075"/>
            <a:ext cx="9144000" cy="559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19"/>
          <p:cNvSpPr txBox="1"/>
          <p:nvPr>
            <p:ph type="ctrTitle"/>
          </p:nvPr>
        </p:nvSpPr>
        <p:spPr>
          <a:xfrm>
            <a:off x="685800" y="2601425"/>
            <a:ext cx="5810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pic>
        <p:nvPicPr>
          <p:cNvPr id="197" name="Google Shape;197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00800" y="4037125"/>
            <a:ext cx="1203975" cy="98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0"/>
          <p:cNvSpPr txBox="1"/>
          <p:nvPr>
            <p:ph type="ctrTitle"/>
          </p:nvPr>
        </p:nvSpPr>
        <p:spPr>
          <a:xfrm>
            <a:off x="4113600" y="1964350"/>
            <a:ext cx="45057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b="0" sz="4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00" name="Google Shape;200;p20"/>
          <p:cNvSpPr txBox="1"/>
          <p:nvPr>
            <p:ph idx="1" type="subTitle"/>
          </p:nvPr>
        </p:nvSpPr>
        <p:spPr>
          <a:xfrm>
            <a:off x="4113600" y="3297250"/>
            <a:ext cx="45057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b="1" sz="24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b="1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b="1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b="1" sz="24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b="1" sz="24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b="1" sz="24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b="1" sz="24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b="1" sz="24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b="1" sz="24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01" name="Google Shape;201;p20"/>
          <p:cNvSpPr/>
          <p:nvPr/>
        </p:nvSpPr>
        <p:spPr>
          <a:xfrm>
            <a:off x="0" y="4288499"/>
            <a:ext cx="3474300" cy="247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20"/>
          <p:cNvSpPr/>
          <p:nvPr/>
        </p:nvSpPr>
        <p:spPr>
          <a:xfrm>
            <a:off x="0" y="0"/>
            <a:ext cx="3474300" cy="530700"/>
          </a:xfrm>
          <a:prstGeom prst="rect">
            <a:avLst/>
          </a:prstGeom>
          <a:solidFill>
            <a:srgbClr val="0944A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203" name="Google Shape;203;p20"/>
          <p:cNvSpPr/>
          <p:nvPr/>
        </p:nvSpPr>
        <p:spPr>
          <a:xfrm>
            <a:off x="0" y="500626"/>
            <a:ext cx="3474300" cy="3824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20"/>
          <p:cNvSpPr/>
          <p:nvPr/>
        </p:nvSpPr>
        <p:spPr>
          <a:xfrm>
            <a:off x="0" y="4493604"/>
            <a:ext cx="3474300" cy="118200"/>
          </a:xfrm>
          <a:prstGeom prst="rect">
            <a:avLst/>
          </a:prstGeom>
          <a:solidFill>
            <a:srgbClr val="318D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20"/>
          <p:cNvSpPr/>
          <p:nvPr/>
        </p:nvSpPr>
        <p:spPr>
          <a:xfrm>
            <a:off x="0" y="4584075"/>
            <a:ext cx="3474300" cy="559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1"/>
          <p:cNvSpPr/>
          <p:nvPr/>
        </p:nvSpPr>
        <p:spPr>
          <a:xfrm>
            <a:off x="0" y="1148250"/>
            <a:ext cx="9144000" cy="2847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21"/>
          <p:cNvSpPr/>
          <p:nvPr/>
        </p:nvSpPr>
        <p:spPr>
          <a:xfrm>
            <a:off x="3398538" y="1599538"/>
            <a:ext cx="2346925" cy="194442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E3142">
                    <a:alpha val="20380"/>
                  </a:srgbClr>
                </a:solidFill>
                <a:latin typeface="Impact"/>
              </a:rPr>
              <a:t>“</a:t>
            </a:r>
          </a:p>
        </p:txBody>
      </p:sp>
      <p:sp>
        <p:nvSpPr>
          <p:cNvPr id="209" name="Google Shape;209;p21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210" name="Google Shape;210;p21"/>
          <p:cNvSpPr/>
          <p:nvPr/>
        </p:nvSpPr>
        <p:spPr>
          <a:xfrm>
            <a:off x="0" y="500625"/>
            <a:ext cx="9144000" cy="732000"/>
          </a:xfrm>
          <a:prstGeom prst="rect">
            <a:avLst/>
          </a:prstGeom>
          <a:solidFill>
            <a:srgbClr val="0671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21"/>
          <p:cNvSpPr/>
          <p:nvPr/>
        </p:nvSpPr>
        <p:spPr>
          <a:xfrm>
            <a:off x="0" y="3962800"/>
            <a:ext cx="9144000" cy="370200"/>
          </a:xfrm>
          <a:prstGeom prst="rect">
            <a:avLst/>
          </a:prstGeom>
          <a:solidFill>
            <a:srgbClr val="318D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21"/>
          <p:cNvSpPr/>
          <p:nvPr/>
        </p:nvSpPr>
        <p:spPr>
          <a:xfrm>
            <a:off x="0" y="4333125"/>
            <a:ext cx="9144000" cy="810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21"/>
          <p:cNvSpPr txBox="1"/>
          <p:nvPr>
            <p:ph idx="1" type="body"/>
          </p:nvPr>
        </p:nvSpPr>
        <p:spPr>
          <a:xfrm>
            <a:off x="1556175" y="2300275"/>
            <a:ext cx="6031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55600" lvl="0" marL="457200" rtl="0" algn="ctr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000"/>
              <a:buChar char="▪"/>
              <a:defRPr sz="2000">
                <a:solidFill>
                  <a:srgbClr val="FFFFFF"/>
                </a:solidFill>
              </a:defRPr>
            </a:lvl1pPr>
            <a:lvl2pPr indent="-355600" lvl="1" marL="9144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▫"/>
              <a:defRPr sz="2000">
                <a:solidFill>
                  <a:srgbClr val="FFFFFF"/>
                </a:solidFill>
              </a:defRPr>
            </a:lvl2pPr>
            <a:lvl3pPr indent="-355600" lvl="2" marL="13716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■"/>
              <a:defRPr sz="2000">
                <a:solidFill>
                  <a:srgbClr val="FFFFFF"/>
                </a:solidFill>
              </a:defRPr>
            </a:lvl3pPr>
            <a:lvl4pPr indent="-355600" lvl="3" marL="18288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●"/>
              <a:defRPr sz="2000">
                <a:solidFill>
                  <a:srgbClr val="FFFFFF"/>
                </a:solidFill>
              </a:defRPr>
            </a:lvl4pPr>
            <a:lvl5pPr indent="-355600" lvl="4" marL="22860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○"/>
              <a:defRPr sz="2000">
                <a:solidFill>
                  <a:srgbClr val="FFFFFF"/>
                </a:solidFill>
              </a:defRPr>
            </a:lvl5pPr>
            <a:lvl6pPr indent="-355600" lvl="5" marL="27432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■"/>
              <a:defRPr sz="2000">
                <a:solidFill>
                  <a:srgbClr val="FFFFFF"/>
                </a:solidFill>
              </a:defRPr>
            </a:lvl6pPr>
            <a:lvl7pPr indent="-355600" lvl="6" marL="32004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●"/>
              <a:defRPr sz="2000">
                <a:solidFill>
                  <a:srgbClr val="FFFFFF"/>
                </a:solidFill>
              </a:defRPr>
            </a:lvl7pPr>
            <a:lvl8pPr indent="-355600" lvl="7" marL="36576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○"/>
              <a:defRPr sz="2000">
                <a:solidFill>
                  <a:srgbClr val="FFFFFF"/>
                </a:solidFill>
              </a:defRPr>
            </a:lvl8pPr>
            <a:lvl9pPr indent="-355600" lvl="8" marL="411480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■"/>
              <a:defRPr sz="2000"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214" name="Google Shape;214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00800" y="4037125"/>
            <a:ext cx="1203975" cy="98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/>
          <p:nvPr>
            <p:ph type="ctrTitle"/>
          </p:nvPr>
        </p:nvSpPr>
        <p:spPr>
          <a:xfrm>
            <a:off x="4113600" y="1964350"/>
            <a:ext cx="45057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b="0" sz="4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" type="subTitle"/>
          </p:nvPr>
        </p:nvSpPr>
        <p:spPr>
          <a:xfrm>
            <a:off x="4113600" y="3297250"/>
            <a:ext cx="45057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b="1" sz="18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b="1" sz="18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b="1" sz="18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b="1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b="1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b="1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b="1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b="1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b="1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5" name="Google Shape;25;p3"/>
          <p:cNvSpPr/>
          <p:nvPr/>
        </p:nvSpPr>
        <p:spPr>
          <a:xfrm>
            <a:off x="0" y="4288499"/>
            <a:ext cx="3474300" cy="247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0" y="0"/>
            <a:ext cx="3474300" cy="530700"/>
          </a:xfrm>
          <a:prstGeom prst="rect">
            <a:avLst/>
          </a:prstGeom>
          <a:solidFill>
            <a:srgbClr val="0944A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0" y="500626"/>
            <a:ext cx="3474300" cy="3824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3"/>
          <p:cNvSpPr/>
          <p:nvPr/>
        </p:nvSpPr>
        <p:spPr>
          <a:xfrm>
            <a:off x="0" y="4493604"/>
            <a:ext cx="3474300" cy="118200"/>
          </a:xfrm>
          <a:prstGeom prst="rect">
            <a:avLst/>
          </a:prstGeom>
          <a:solidFill>
            <a:srgbClr val="318D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3"/>
          <p:cNvSpPr/>
          <p:nvPr/>
        </p:nvSpPr>
        <p:spPr>
          <a:xfrm>
            <a:off x="0" y="4584075"/>
            <a:ext cx="3474300" cy="559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2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rgbClr val="0944A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217" name="Google Shape;217;p22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22"/>
          <p:cNvSpPr/>
          <p:nvPr/>
        </p:nvSpPr>
        <p:spPr>
          <a:xfrm>
            <a:off x="0" y="1559425"/>
            <a:ext cx="247200" cy="1542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22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rgbClr val="318D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22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22"/>
          <p:cNvSpPr txBox="1"/>
          <p:nvPr>
            <p:ph type="title"/>
          </p:nvPr>
        </p:nvSpPr>
        <p:spPr>
          <a:xfrm>
            <a:off x="586225" y="530725"/>
            <a:ext cx="37686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2" name="Google Shape;222;p22"/>
          <p:cNvSpPr txBox="1"/>
          <p:nvPr>
            <p:ph idx="1" type="body"/>
          </p:nvPr>
        </p:nvSpPr>
        <p:spPr>
          <a:xfrm>
            <a:off x="586225" y="1767275"/>
            <a:ext cx="8100600" cy="31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Georgia"/>
              <a:buChar char="▪"/>
              <a:defRPr sz="30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eorgia"/>
              <a:buChar char="▫"/>
              <a:defRPr sz="24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eorgia"/>
              <a:buChar char="■"/>
              <a:defRPr sz="24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Georgia"/>
              <a:buChar char="●"/>
              <a:defRPr sz="18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Georgia"/>
              <a:buChar char="○"/>
              <a:defRPr sz="18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Georgia"/>
              <a:buChar char="■"/>
              <a:defRPr sz="18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Georgia"/>
              <a:buChar char="●"/>
              <a:defRPr sz="18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Georgia"/>
              <a:buChar char="○"/>
              <a:defRPr sz="18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Georgia"/>
              <a:buChar char="■"/>
              <a:defRPr sz="18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3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225" name="Google Shape;225;p23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23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23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23"/>
          <p:cNvSpPr txBox="1"/>
          <p:nvPr>
            <p:ph idx="1" type="body"/>
          </p:nvPr>
        </p:nvSpPr>
        <p:spPr>
          <a:xfrm>
            <a:off x="586225" y="1622200"/>
            <a:ext cx="3660300" cy="31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229" name="Google Shape;229;p23"/>
          <p:cNvSpPr txBox="1"/>
          <p:nvPr>
            <p:ph idx="2" type="body"/>
          </p:nvPr>
        </p:nvSpPr>
        <p:spPr>
          <a:xfrm>
            <a:off x="4466823" y="1622200"/>
            <a:ext cx="3660300" cy="31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230" name="Google Shape;230;p23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rgbClr val="0944A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231" name="Google Shape;231;p23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23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rgbClr val="318D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23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23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23"/>
          <p:cNvSpPr txBox="1"/>
          <p:nvPr>
            <p:ph type="title"/>
          </p:nvPr>
        </p:nvSpPr>
        <p:spPr>
          <a:xfrm>
            <a:off x="586225" y="530725"/>
            <a:ext cx="37686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4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238" name="Google Shape;238;p24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24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24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24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24"/>
          <p:cNvSpPr txBox="1"/>
          <p:nvPr>
            <p:ph type="title"/>
          </p:nvPr>
        </p:nvSpPr>
        <p:spPr>
          <a:xfrm>
            <a:off x="586225" y="530725"/>
            <a:ext cx="37686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43" name="Google Shape;243;p24"/>
          <p:cNvSpPr txBox="1"/>
          <p:nvPr>
            <p:ph idx="1" type="body"/>
          </p:nvPr>
        </p:nvSpPr>
        <p:spPr>
          <a:xfrm>
            <a:off x="586225" y="1758650"/>
            <a:ext cx="2409900" cy="315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44" name="Google Shape;244;p24"/>
          <p:cNvSpPr txBox="1"/>
          <p:nvPr>
            <p:ph idx="2" type="body"/>
          </p:nvPr>
        </p:nvSpPr>
        <p:spPr>
          <a:xfrm>
            <a:off x="3119588" y="1758650"/>
            <a:ext cx="2409900" cy="315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45" name="Google Shape;245;p24"/>
          <p:cNvSpPr txBox="1"/>
          <p:nvPr>
            <p:ph idx="3" type="body"/>
          </p:nvPr>
        </p:nvSpPr>
        <p:spPr>
          <a:xfrm>
            <a:off x="5652950" y="1758650"/>
            <a:ext cx="2409900" cy="315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46" name="Google Shape;246;p24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247" name="Google Shape;247;p24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24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24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24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rgbClr val="0944A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251" name="Google Shape;251;p24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24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rgbClr val="318D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24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24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24"/>
          <p:cNvSpPr txBox="1"/>
          <p:nvPr>
            <p:ph idx="4" type="title"/>
          </p:nvPr>
        </p:nvSpPr>
        <p:spPr>
          <a:xfrm>
            <a:off x="586225" y="530725"/>
            <a:ext cx="37686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 (No logo)">
  <p:cSld name="TITLE_AND_BODY_1"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5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rgbClr val="0944A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258" name="Google Shape;258;p25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25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rgbClr val="318D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25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25"/>
          <p:cNvSpPr txBox="1"/>
          <p:nvPr>
            <p:ph type="title"/>
          </p:nvPr>
        </p:nvSpPr>
        <p:spPr>
          <a:xfrm>
            <a:off x="586225" y="530725"/>
            <a:ext cx="37686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62" name="Google Shape;262;p25"/>
          <p:cNvSpPr txBox="1"/>
          <p:nvPr>
            <p:ph idx="1" type="body"/>
          </p:nvPr>
        </p:nvSpPr>
        <p:spPr>
          <a:xfrm>
            <a:off x="586225" y="1767275"/>
            <a:ext cx="8100600" cy="31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Georgia"/>
              <a:buChar char="▪"/>
              <a:defRPr sz="30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eorgia"/>
              <a:buChar char="▫"/>
              <a:defRPr sz="24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eorgia"/>
              <a:buChar char="■"/>
              <a:defRPr sz="24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Georgia"/>
              <a:buChar char="●"/>
              <a:defRPr sz="18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Georgia"/>
              <a:buChar char="○"/>
              <a:defRPr sz="18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Georgia"/>
              <a:buChar char="■"/>
              <a:defRPr sz="18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Georgia"/>
              <a:buChar char="●"/>
              <a:defRPr sz="18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Georgia"/>
              <a:buChar char="○"/>
              <a:defRPr sz="18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Georgia"/>
              <a:buChar char="■"/>
              <a:defRPr sz="18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63" name="Google Shape;263;p25"/>
          <p:cNvSpPr/>
          <p:nvPr/>
        </p:nvSpPr>
        <p:spPr>
          <a:xfrm>
            <a:off x="7688525" y="3908125"/>
            <a:ext cx="1357800" cy="1152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25"/>
          <p:cNvSpPr/>
          <p:nvPr/>
        </p:nvSpPr>
        <p:spPr>
          <a:xfrm>
            <a:off x="0" y="1559425"/>
            <a:ext cx="247200" cy="1542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 (No logo)">
  <p:cSld name="TITLE_AND_TWO_COLUMNS_2"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6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267" name="Google Shape;267;p26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26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26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26"/>
          <p:cNvSpPr txBox="1"/>
          <p:nvPr>
            <p:ph idx="1" type="body"/>
          </p:nvPr>
        </p:nvSpPr>
        <p:spPr>
          <a:xfrm>
            <a:off x="586225" y="1622200"/>
            <a:ext cx="3660300" cy="31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271" name="Google Shape;271;p26"/>
          <p:cNvSpPr txBox="1"/>
          <p:nvPr>
            <p:ph idx="2" type="body"/>
          </p:nvPr>
        </p:nvSpPr>
        <p:spPr>
          <a:xfrm>
            <a:off x="4466823" y="1622200"/>
            <a:ext cx="3660300" cy="31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272" name="Google Shape;272;p26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rgbClr val="0944A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273" name="Google Shape;273;p26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26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rgbClr val="318D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26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26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26"/>
          <p:cNvSpPr txBox="1"/>
          <p:nvPr>
            <p:ph type="title"/>
          </p:nvPr>
        </p:nvSpPr>
        <p:spPr>
          <a:xfrm>
            <a:off x="586225" y="530725"/>
            <a:ext cx="37686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78" name="Google Shape;278;p26"/>
          <p:cNvSpPr/>
          <p:nvPr/>
        </p:nvSpPr>
        <p:spPr>
          <a:xfrm>
            <a:off x="7688525" y="3908125"/>
            <a:ext cx="1357800" cy="1152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 (No logo)">
  <p:cSld name="TITLE_AND_TWO_COLUMNS_1_1"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7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281" name="Google Shape;281;p27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27"/>
          <p:cNvSpPr/>
          <p:nvPr/>
        </p:nvSpPr>
        <p:spPr>
          <a:xfrm>
            <a:off x="7688525" y="3908125"/>
            <a:ext cx="1357800" cy="1152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27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27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27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27"/>
          <p:cNvSpPr txBox="1"/>
          <p:nvPr>
            <p:ph type="title"/>
          </p:nvPr>
        </p:nvSpPr>
        <p:spPr>
          <a:xfrm>
            <a:off x="586225" y="530725"/>
            <a:ext cx="37686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87" name="Google Shape;287;p27"/>
          <p:cNvSpPr txBox="1"/>
          <p:nvPr>
            <p:ph idx="1" type="body"/>
          </p:nvPr>
        </p:nvSpPr>
        <p:spPr>
          <a:xfrm>
            <a:off x="586225" y="1758650"/>
            <a:ext cx="2409900" cy="315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88" name="Google Shape;288;p27"/>
          <p:cNvSpPr txBox="1"/>
          <p:nvPr>
            <p:ph idx="2" type="body"/>
          </p:nvPr>
        </p:nvSpPr>
        <p:spPr>
          <a:xfrm>
            <a:off x="3119588" y="1758650"/>
            <a:ext cx="2409900" cy="315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89" name="Google Shape;289;p27"/>
          <p:cNvSpPr txBox="1"/>
          <p:nvPr>
            <p:ph idx="3" type="body"/>
          </p:nvPr>
        </p:nvSpPr>
        <p:spPr>
          <a:xfrm>
            <a:off x="5652950" y="1758650"/>
            <a:ext cx="2409900" cy="315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90" name="Google Shape;290;p27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291" name="Google Shape;291;p27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27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27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27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rgbClr val="0944A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295" name="Google Shape;295;p27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27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rgbClr val="318D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27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27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27"/>
          <p:cNvSpPr txBox="1"/>
          <p:nvPr>
            <p:ph idx="4" type="title"/>
          </p:nvPr>
        </p:nvSpPr>
        <p:spPr>
          <a:xfrm>
            <a:off x="586225" y="530725"/>
            <a:ext cx="37686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8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302" name="Google Shape;302;p28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28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28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28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28"/>
          <p:cNvSpPr txBox="1"/>
          <p:nvPr>
            <p:ph type="title"/>
          </p:nvPr>
        </p:nvSpPr>
        <p:spPr>
          <a:xfrm>
            <a:off x="586225" y="530725"/>
            <a:ext cx="37686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07" name="Google Shape;307;p28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308" name="Google Shape;308;p28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28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28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28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rgbClr val="0944A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312" name="Google Shape;312;p28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28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rgbClr val="318D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28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28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28"/>
          <p:cNvSpPr txBox="1"/>
          <p:nvPr>
            <p:ph idx="2" type="title"/>
          </p:nvPr>
        </p:nvSpPr>
        <p:spPr>
          <a:xfrm>
            <a:off x="586225" y="530725"/>
            <a:ext cx="37686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9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319" name="Google Shape;319;p29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320" name="Google Shape;320;p29"/>
          <p:cNvSpPr/>
          <p:nvPr/>
        </p:nvSpPr>
        <p:spPr>
          <a:xfrm>
            <a:off x="0" y="500625"/>
            <a:ext cx="2472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29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29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29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29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325" name="Google Shape;325;p29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29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29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29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rgbClr val="0944A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329" name="Google Shape;329;p29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29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rgbClr val="318D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29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0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334" name="Google Shape;334;p30"/>
          <p:cNvSpPr/>
          <p:nvPr/>
        </p:nvSpPr>
        <p:spPr>
          <a:xfrm>
            <a:off x="0" y="500625"/>
            <a:ext cx="247200" cy="10587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30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30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30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30"/>
          <p:cNvSpPr/>
          <p:nvPr/>
        </p:nvSpPr>
        <p:spPr>
          <a:xfrm>
            <a:off x="0" y="500625"/>
            <a:ext cx="2472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30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30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30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30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30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30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30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rgbClr val="0944A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346" name="Google Shape;346;p30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30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rgbClr val="318D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30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tyle A">
  <p:cSld name="BLANK_1_1"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1"/>
          <p:cNvSpPr/>
          <p:nvPr/>
        </p:nvSpPr>
        <p:spPr>
          <a:xfrm>
            <a:off x="0" y="1148250"/>
            <a:ext cx="9144000" cy="28470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31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352" name="Google Shape;352;p31"/>
          <p:cNvSpPr/>
          <p:nvPr/>
        </p:nvSpPr>
        <p:spPr>
          <a:xfrm>
            <a:off x="0" y="500625"/>
            <a:ext cx="9144000" cy="7320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31"/>
          <p:cNvSpPr/>
          <p:nvPr/>
        </p:nvSpPr>
        <p:spPr>
          <a:xfrm>
            <a:off x="0" y="3962800"/>
            <a:ext cx="9144000" cy="370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31"/>
          <p:cNvSpPr/>
          <p:nvPr/>
        </p:nvSpPr>
        <p:spPr>
          <a:xfrm>
            <a:off x="0" y="4333125"/>
            <a:ext cx="9144000" cy="8103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31"/>
          <p:cNvSpPr/>
          <p:nvPr/>
        </p:nvSpPr>
        <p:spPr>
          <a:xfrm>
            <a:off x="0" y="1148250"/>
            <a:ext cx="9144000" cy="2847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31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357" name="Google Shape;357;p31"/>
          <p:cNvSpPr/>
          <p:nvPr/>
        </p:nvSpPr>
        <p:spPr>
          <a:xfrm>
            <a:off x="0" y="500625"/>
            <a:ext cx="9144000" cy="732000"/>
          </a:xfrm>
          <a:prstGeom prst="rect">
            <a:avLst/>
          </a:prstGeom>
          <a:solidFill>
            <a:srgbClr val="0671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31"/>
          <p:cNvSpPr/>
          <p:nvPr/>
        </p:nvSpPr>
        <p:spPr>
          <a:xfrm>
            <a:off x="0" y="3962800"/>
            <a:ext cx="9144000" cy="370200"/>
          </a:xfrm>
          <a:prstGeom prst="rect">
            <a:avLst/>
          </a:prstGeom>
          <a:solidFill>
            <a:srgbClr val="318D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31"/>
          <p:cNvSpPr/>
          <p:nvPr/>
        </p:nvSpPr>
        <p:spPr>
          <a:xfrm>
            <a:off x="0" y="4333125"/>
            <a:ext cx="9144000" cy="810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/>
          <p:nvPr/>
        </p:nvSpPr>
        <p:spPr>
          <a:xfrm>
            <a:off x="0" y="1148250"/>
            <a:ext cx="9144000" cy="2847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4"/>
          <p:cNvSpPr/>
          <p:nvPr/>
        </p:nvSpPr>
        <p:spPr>
          <a:xfrm>
            <a:off x="3398538" y="1599538"/>
            <a:ext cx="2346925" cy="194442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E3142">
                    <a:alpha val="20380"/>
                  </a:srgbClr>
                </a:solidFill>
                <a:latin typeface="Impact"/>
              </a:rPr>
              <a:t>“</a:t>
            </a:r>
          </a:p>
        </p:txBody>
      </p:sp>
      <p:sp>
        <p:nvSpPr>
          <p:cNvPr id="33" name="Google Shape;33;p4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34" name="Google Shape;34;p4"/>
          <p:cNvSpPr/>
          <p:nvPr/>
        </p:nvSpPr>
        <p:spPr>
          <a:xfrm>
            <a:off x="0" y="500625"/>
            <a:ext cx="9144000" cy="732000"/>
          </a:xfrm>
          <a:prstGeom prst="rect">
            <a:avLst/>
          </a:prstGeom>
          <a:solidFill>
            <a:srgbClr val="0671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4"/>
          <p:cNvSpPr/>
          <p:nvPr/>
        </p:nvSpPr>
        <p:spPr>
          <a:xfrm>
            <a:off x="0" y="3962800"/>
            <a:ext cx="9144000" cy="370200"/>
          </a:xfrm>
          <a:prstGeom prst="rect">
            <a:avLst/>
          </a:prstGeom>
          <a:solidFill>
            <a:srgbClr val="318D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4"/>
          <p:cNvSpPr/>
          <p:nvPr/>
        </p:nvSpPr>
        <p:spPr>
          <a:xfrm>
            <a:off x="0" y="4333125"/>
            <a:ext cx="9144000" cy="810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4"/>
          <p:cNvSpPr txBox="1"/>
          <p:nvPr>
            <p:ph idx="1" type="body"/>
          </p:nvPr>
        </p:nvSpPr>
        <p:spPr>
          <a:xfrm>
            <a:off x="1556175" y="2300275"/>
            <a:ext cx="6031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55600" lvl="0" marL="457200" rtl="0" algn="ctr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000"/>
              <a:buChar char="▪"/>
              <a:defRPr sz="2000">
                <a:solidFill>
                  <a:srgbClr val="FFFFFF"/>
                </a:solidFill>
              </a:defRPr>
            </a:lvl1pPr>
            <a:lvl2pPr indent="-355600" lvl="1" marL="9144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▫"/>
              <a:defRPr sz="2000">
                <a:solidFill>
                  <a:srgbClr val="FFFFFF"/>
                </a:solidFill>
              </a:defRPr>
            </a:lvl2pPr>
            <a:lvl3pPr indent="-355600" lvl="2" marL="13716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■"/>
              <a:defRPr sz="2000">
                <a:solidFill>
                  <a:srgbClr val="FFFFFF"/>
                </a:solidFill>
              </a:defRPr>
            </a:lvl3pPr>
            <a:lvl4pPr indent="-355600" lvl="3" marL="18288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●"/>
              <a:defRPr sz="2000">
                <a:solidFill>
                  <a:srgbClr val="FFFFFF"/>
                </a:solidFill>
              </a:defRPr>
            </a:lvl4pPr>
            <a:lvl5pPr indent="-355600" lvl="4" marL="22860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○"/>
              <a:defRPr sz="2000">
                <a:solidFill>
                  <a:srgbClr val="FFFFFF"/>
                </a:solidFill>
              </a:defRPr>
            </a:lvl5pPr>
            <a:lvl6pPr indent="-355600" lvl="5" marL="27432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■"/>
              <a:defRPr sz="2000">
                <a:solidFill>
                  <a:srgbClr val="FFFFFF"/>
                </a:solidFill>
              </a:defRPr>
            </a:lvl6pPr>
            <a:lvl7pPr indent="-355600" lvl="6" marL="32004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●"/>
              <a:defRPr sz="2000">
                <a:solidFill>
                  <a:srgbClr val="FFFFFF"/>
                </a:solidFill>
              </a:defRPr>
            </a:lvl7pPr>
            <a:lvl8pPr indent="-355600" lvl="7" marL="36576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○"/>
              <a:defRPr sz="2000">
                <a:solidFill>
                  <a:srgbClr val="FFFFFF"/>
                </a:solidFill>
              </a:defRPr>
            </a:lvl8pPr>
            <a:lvl9pPr indent="-355600" lvl="8" marL="411480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■"/>
              <a:defRPr sz="2000"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38" name="Google Shape;38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00800" y="4037125"/>
            <a:ext cx="1203975" cy="98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tyle B">
  <p:cSld name="BLANK_1_1_1"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2"/>
          <p:cNvSpPr/>
          <p:nvPr/>
        </p:nvSpPr>
        <p:spPr>
          <a:xfrm>
            <a:off x="0" y="4294550"/>
            <a:ext cx="9144000" cy="241200"/>
          </a:xfrm>
          <a:prstGeom prst="rect">
            <a:avLst/>
          </a:prstGeom>
          <a:solidFill>
            <a:srgbClr val="318D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32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363" name="Google Shape;363;p32"/>
          <p:cNvSpPr/>
          <p:nvPr/>
        </p:nvSpPr>
        <p:spPr>
          <a:xfrm>
            <a:off x="0" y="500626"/>
            <a:ext cx="9144000" cy="3824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32"/>
          <p:cNvSpPr/>
          <p:nvPr/>
        </p:nvSpPr>
        <p:spPr>
          <a:xfrm>
            <a:off x="0" y="4493605"/>
            <a:ext cx="9144000" cy="118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32"/>
          <p:cNvSpPr/>
          <p:nvPr/>
        </p:nvSpPr>
        <p:spPr>
          <a:xfrm>
            <a:off x="0" y="4584075"/>
            <a:ext cx="9144000" cy="559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2">
  <p:cSld name="TITLE_2"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68" name="Google Shape;368;p3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69" name="Google Shape;369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4"/>
          <p:cNvSpPr/>
          <p:nvPr/>
        </p:nvSpPr>
        <p:spPr>
          <a:xfrm flipH="1">
            <a:off x="7595938" y="4602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372" name="Google Shape;372;p34"/>
          <p:cNvSpPr/>
          <p:nvPr/>
        </p:nvSpPr>
        <p:spPr>
          <a:xfrm flipH="1" rot="10800000">
            <a:off x="466425" y="35583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373" name="Google Shape;373;p34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74" name="Google Shape;374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_2"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5"/>
          <p:cNvSpPr txBox="1"/>
          <p:nvPr>
            <p:ph idx="1" type="body"/>
          </p:nvPr>
        </p:nvSpPr>
        <p:spPr>
          <a:xfrm>
            <a:off x="397575" y="1541588"/>
            <a:ext cx="2691000" cy="28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429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indent="-3429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77" name="Google Shape;377;p35"/>
          <p:cNvSpPr txBox="1"/>
          <p:nvPr>
            <p:ph idx="2" type="body"/>
          </p:nvPr>
        </p:nvSpPr>
        <p:spPr>
          <a:xfrm>
            <a:off x="3226491" y="1541588"/>
            <a:ext cx="2691000" cy="28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429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indent="-3429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78" name="Google Shape;378;p35"/>
          <p:cNvSpPr txBox="1"/>
          <p:nvPr>
            <p:ph idx="3" type="body"/>
          </p:nvPr>
        </p:nvSpPr>
        <p:spPr>
          <a:xfrm>
            <a:off x="6055408" y="1541588"/>
            <a:ext cx="2691000" cy="28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429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indent="-3429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79" name="Google Shape;379;p35"/>
          <p:cNvSpPr txBox="1"/>
          <p:nvPr>
            <p:ph idx="12" type="sldNum"/>
          </p:nvPr>
        </p:nvSpPr>
        <p:spPr>
          <a:xfrm>
            <a:off x="8556775" y="4853550"/>
            <a:ext cx="548700" cy="29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0" name="Google Shape;380;p35"/>
          <p:cNvSpPr txBox="1"/>
          <p:nvPr>
            <p:ph type="title"/>
          </p:nvPr>
        </p:nvSpPr>
        <p:spPr>
          <a:xfrm>
            <a:off x="457200" y="66620"/>
            <a:ext cx="8229600" cy="107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81" name="Google Shape;381;p35"/>
          <p:cNvSpPr/>
          <p:nvPr/>
        </p:nvSpPr>
        <p:spPr>
          <a:xfrm>
            <a:off x="0" y="1118175"/>
            <a:ext cx="345900" cy="2580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35"/>
          <p:cNvSpPr/>
          <p:nvPr/>
        </p:nvSpPr>
        <p:spPr>
          <a:xfrm>
            <a:off x="457200" y="1118175"/>
            <a:ext cx="8686800" cy="2580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rgbClr val="0944A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41" name="Google Shape;41;p5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5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5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rgbClr val="318D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5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5"/>
          <p:cNvSpPr txBox="1"/>
          <p:nvPr>
            <p:ph type="title"/>
          </p:nvPr>
        </p:nvSpPr>
        <p:spPr>
          <a:xfrm>
            <a:off x="586225" y="530725"/>
            <a:ext cx="37686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6" name="Google Shape;46;p5"/>
          <p:cNvSpPr txBox="1"/>
          <p:nvPr>
            <p:ph idx="1" type="body"/>
          </p:nvPr>
        </p:nvSpPr>
        <p:spPr>
          <a:xfrm>
            <a:off x="586225" y="1767275"/>
            <a:ext cx="8100600" cy="31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Georgia"/>
              <a:buChar char="▪"/>
              <a:defRPr sz="30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eorgia"/>
              <a:buChar char="▫"/>
              <a:defRPr sz="24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eorgia"/>
              <a:buChar char="■"/>
              <a:defRPr sz="24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Georgia"/>
              <a:buChar char="●"/>
              <a:defRPr sz="18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Georgia"/>
              <a:buChar char="○"/>
              <a:defRPr sz="18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Georgia"/>
              <a:buChar char="■"/>
              <a:defRPr sz="18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Georgia"/>
              <a:buChar char="●"/>
              <a:defRPr sz="18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Georgia"/>
              <a:buChar char="○"/>
              <a:defRPr sz="18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Georgia"/>
              <a:buChar char="■"/>
              <a:defRPr sz="18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49" name="Google Shape;49;p6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6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6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6"/>
          <p:cNvSpPr txBox="1"/>
          <p:nvPr>
            <p:ph idx="1" type="body"/>
          </p:nvPr>
        </p:nvSpPr>
        <p:spPr>
          <a:xfrm>
            <a:off x="586225" y="1622200"/>
            <a:ext cx="3660300" cy="31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53" name="Google Shape;53;p6"/>
          <p:cNvSpPr txBox="1"/>
          <p:nvPr>
            <p:ph idx="2" type="body"/>
          </p:nvPr>
        </p:nvSpPr>
        <p:spPr>
          <a:xfrm>
            <a:off x="4466823" y="1622200"/>
            <a:ext cx="3660300" cy="31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54" name="Google Shape;54;p6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rgbClr val="0944A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55" name="Google Shape;55;p6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6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rgbClr val="318D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6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6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6"/>
          <p:cNvSpPr txBox="1"/>
          <p:nvPr>
            <p:ph type="title"/>
          </p:nvPr>
        </p:nvSpPr>
        <p:spPr>
          <a:xfrm>
            <a:off x="586225" y="530725"/>
            <a:ext cx="37686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7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62" name="Google Shape;62;p7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7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7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7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7"/>
          <p:cNvSpPr txBox="1"/>
          <p:nvPr>
            <p:ph type="title"/>
          </p:nvPr>
        </p:nvSpPr>
        <p:spPr>
          <a:xfrm>
            <a:off x="586225" y="530725"/>
            <a:ext cx="37686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586225" y="1758650"/>
            <a:ext cx="2409900" cy="315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2" type="body"/>
          </p:nvPr>
        </p:nvSpPr>
        <p:spPr>
          <a:xfrm>
            <a:off x="3119588" y="1758650"/>
            <a:ext cx="2409900" cy="315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69" name="Google Shape;69;p7"/>
          <p:cNvSpPr txBox="1"/>
          <p:nvPr>
            <p:ph idx="3" type="body"/>
          </p:nvPr>
        </p:nvSpPr>
        <p:spPr>
          <a:xfrm>
            <a:off x="5652950" y="1758650"/>
            <a:ext cx="2409900" cy="315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70" name="Google Shape;70;p7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71" name="Google Shape;71;p7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rgbClr val="0944A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75" name="Google Shape;75;p7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7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rgbClr val="318D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7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7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7"/>
          <p:cNvSpPr txBox="1"/>
          <p:nvPr>
            <p:ph idx="4" type="title"/>
          </p:nvPr>
        </p:nvSpPr>
        <p:spPr>
          <a:xfrm>
            <a:off x="586225" y="530725"/>
            <a:ext cx="37686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8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82" name="Google Shape;82;p8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8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8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8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8"/>
          <p:cNvSpPr txBox="1"/>
          <p:nvPr>
            <p:ph type="title"/>
          </p:nvPr>
        </p:nvSpPr>
        <p:spPr>
          <a:xfrm>
            <a:off x="586225" y="530725"/>
            <a:ext cx="37686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7" name="Google Shape;87;p8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88" name="Google Shape;88;p8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8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8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8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rgbClr val="0944A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92" name="Google Shape;92;p8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8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rgbClr val="318D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8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8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8"/>
          <p:cNvSpPr txBox="1"/>
          <p:nvPr>
            <p:ph idx="2" type="title"/>
          </p:nvPr>
        </p:nvSpPr>
        <p:spPr>
          <a:xfrm>
            <a:off x="586225" y="530725"/>
            <a:ext cx="37686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9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99" name="Google Shape;99;p9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100" name="Google Shape;100;p9"/>
          <p:cNvSpPr/>
          <p:nvPr/>
        </p:nvSpPr>
        <p:spPr>
          <a:xfrm>
            <a:off x="0" y="500625"/>
            <a:ext cx="2472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9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9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9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9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105" name="Google Shape;105;p9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9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9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9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rgbClr val="0944A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109" name="Google Shape;109;p9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9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rgbClr val="318D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9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0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114" name="Google Shape;114;p10"/>
          <p:cNvSpPr/>
          <p:nvPr/>
        </p:nvSpPr>
        <p:spPr>
          <a:xfrm>
            <a:off x="0" y="500625"/>
            <a:ext cx="247200" cy="10587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0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0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0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0"/>
          <p:cNvSpPr/>
          <p:nvPr/>
        </p:nvSpPr>
        <p:spPr>
          <a:xfrm>
            <a:off x="0" y="500625"/>
            <a:ext cx="2472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0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0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0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0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0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0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0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rgbClr val="0944A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126" name="Google Shape;126;p10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0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rgbClr val="318D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0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18" Type="http://schemas.openxmlformats.org/officeDocument/2006/relationships/theme" Target="../theme/theme3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27.xml"/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0.xml"/><Relationship Id="rId19" Type="http://schemas.openxmlformats.org/officeDocument/2006/relationships/theme" Target="../theme/theme2.xml"/><Relationship Id="rId6" Type="http://schemas.openxmlformats.org/officeDocument/2006/relationships/slideLayout" Target="../slideLayouts/slideLayout21.xml"/><Relationship Id="rId18" Type="http://schemas.openxmlformats.org/officeDocument/2006/relationships/slideLayout" Target="../slideLayouts/slideLayout33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586225" y="530725"/>
            <a:ext cx="37686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entury Gothic"/>
              <a:buNone/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b="1" sz="1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b="1" sz="1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b="1" sz="1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b="1" sz="1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b="1" sz="1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b="1" sz="1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b="1" sz="1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b="1" sz="1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586225" y="1767275"/>
            <a:ext cx="8100600" cy="31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Georgia"/>
              <a:buChar char="▪"/>
              <a:defRPr sz="30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eorgia"/>
              <a:buChar char="▫"/>
              <a:defRPr sz="24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eorgia"/>
              <a:buChar char="■"/>
              <a:defRPr sz="24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Georgia"/>
              <a:buChar char="●"/>
              <a:defRPr sz="18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Georgia"/>
              <a:buChar char="○"/>
              <a:defRPr sz="18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Georgia"/>
              <a:buChar char="■"/>
              <a:defRPr sz="18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Georgia"/>
              <a:buChar char="●"/>
              <a:defRPr sz="18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Georgia"/>
              <a:buChar char="○"/>
              <a:defRPr sz="18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Georgia"/>
              <a:buChar char="■"/>
              <a:defRPr sz="18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pic>
        <p:nvPicPr>
          <p:cNvPr id="8" name="Google Shape;8;p1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7800800" y="4037125"/>
            <a:ext cx="1203975" cy="98992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8"/>
          <p:cNvSpPr txBox="1"/>
          <p:nvPr>
            <p:ph type="title"/>
          </p:nvPr>
        </p:nvSpPr>
        <p:spPr>
          <a:xfrm>
            <a:off x="586225" y="530725"/>
            <a:ext cx="37686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entury Gothic"/>
              <a:buNone/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b="1" sz="1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b="1" sz="1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b="1" sz="1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b="1" sz="1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b="1" sz="1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b="1" sz="1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b="1" sz="1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b="1" sz="1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83" name="Google Shape;183;p18"/>
          <p:cNvSpPr txBox="1"/>
          <p:nvPr>
            <p:ph idx="1" type="body"/>
          </p:nvPr>
        </p:nvSpPr>
        <p:spPr>
          <a:xfrm>
            <a:off x="586225" y="1767275"/>
            <a:ext cx="8100600" cy="31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Georgia"/>
              <a:buChar char="▪"/>
              <a:defRPr sz="30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eorgia"/>
              <a:buChar char="▫"/>
              <a:defRPr sz="24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eorgia"/>
              <a:buChar char="■"/>
              <a:defRPr sz="24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Georgia"/>
              <a:buChar char="●"/>
              <a:defRPr sz="18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Georgia"/>
              <a:buChar char="○"/>
              <a:defRPr sz="18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Georgia"/>
              <a:buChar char="■"/>
              <a:defRPr sz="18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Georgia"/>
              <a:buChar char="●"/>
              <a:defRPr sz="18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Georgia"/>
              <a:buChar char="○"/>
              <a:defRPr sz="18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Georgia"/>
              <a:buChar char="■"/>
              <a:defRPr sz="18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pic>
        <p:nvPicPr>
          <p:cNvPr id="184" name="Google Shape;184;p18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7800800" y="4037125"/>
            <a:ext cx="1203975" cy="98992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9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5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6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sdushd.net" TargetMode="External"/><Relationship Id="rId4" Type="http://schemas.openxmlformats.org/officeDocument/2006/relationships/hyperlink" Target="https://www.sduhsd.net/documents/Special%20Education/Who%20to%20Contact/Who%20to%20Contact%20MIDDLE%20SCHOOL%202020-21.pdf" TargetMode="External"/><Relationship Id="rId5" Type="http://schemas.openxmlformats.org/officeDocument/2006/relationships/hyperlink" Target="https://www.sduhsd.net/documents/Special%20Education/Who%20to%20Contact/Who%20to%20Contact%20MIDDLE%20SCHOOL%20Spanish%202020-21.pdf" TargetMode="External"/><Relationship Id="rId6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image" Target="../media/image21.jpg"/><Relationship Id="rId9" Type="http://schemas.openxmlformats.org/officeDocument/2006/relationships/hyperlink" Target="http://apps.schoolsitelocator.com/index.html?districtCode=98324" TargetMode="External"/><Relationship Id="rId5" Type="http://schemas.openxmlformats.org/officeDocument/2006/relationships/image" Target="../media/image9.png"/><Relationship Id="rId6" Type="http://schemas.openxmlformats.org/officeDocument/2006/relationships/image" Target="../media/image12.jpg"/><Relationship Id="rId7" Type="http://schemas.openxmlformats.org/officeDocument/2006/relationships/image" Target="../media/image18.png"/><Relationship Id="rId8" Type="http://schemas.openxmlformats.org/officeDocument/2006/relationships/hyperlink" Target="http://apps.schoolsitelocator.com/index.html?districtCode=98324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6"/>
          <p:cNvSpPr txBox="1"/>
          <p:nvPr>
            <p:ph idx="4294967295" type="body"/>
          </p:nvPr>
        </p:nvSpPr>
        <p:spPr>
          <a:xfrm>
            <a:off x="588750" y="631400"/>
            <a:ext cx="7966500" cy="142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FFFFF"/>
                </a:solidFill>
              </a:rPr>
              <a:t>Distrito escolar SDUHSD-Presentaci</a:t>
            </a:r>
            <a:r>
              <a:rPr b="1" lang="en" sz="2400">
                <a:solidFill>
                  <a:schemeClr val="lt1"/>
                </a:solidFill>
              </a:rPr>
              <a:t>ó</a:t>
            </a:r>
            <a:r>
              <a:rPr b="1" lang="en" sz="2400">
                <a:solidFill>
                  <a:srgbClr val="FFFFFF"/>
                </a:solidFill>
              </a:rPr>
              <a:t>n de informaci</a:t>
            </a:r>
            <a:r>
              <a:rPr b="1" lang="en" sz="2400">
                <a:solidFill>
                  <a:schemeClr val="lt1"/>
                </a:solidFill>
              </a:rPr>
              <a:t>ó</a:t>
            </a:r>
            <a:r>
              <a:rPr b="1" lang="en" sz="2400">
                <a:solidFill>
                  <a:srgbClr val="FFFFFF"/>
                </a:solidFill>
              </a:rPr>
              <a:t>n para padres de </a:t>
            </a:r>
            <a:r>
              <a:rPr b="1" lang="en" sz="2400">
                <a:solidFill>
                  <a:srgbClr val="FFFFFF"/>
                </a:solidFill>
              </a:rPr>
              <a:t>educación</a:t>
            </a:r>
            <a:r>
              <a:rPr b="1" lang="en" sz="2400">
                <a:solidFill>
                  <a:srgbClr val="FFFFFF"/>
                </a:solidFill>
              </a:rPr>
              <a:t> especial</a:t>
            </a:r>
            <a:r>
              <a:rPr b="1" lang="en"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24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8" name="Google Shape;388;p36"/>
          <p:cNvSpPr txBox="1"/>
          <p:nvPr/>
        </p:nvSpPr>
        <p:spPr>
          <a:xfrm>
            <a:off x="588750" y="1885950"/>
            <a:ext cx="8342400" cy="23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Febrero 2022</a:t>
            </a:r>
            <a:endParaRPr sz="24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Presentadora:  Tiffany Hazlewood</a:t>
            </a:r>
            <a:endParaRPr b="1" sz="24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La directora de servicios escolares y estudiantiles </a:t>
            </a:r>
            <a:r>
              <a:rPr i="1" lang="en" sz="2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Director of School &amp; Student Services</a:t>
            </a:r>
            <a:endParaRPr i="1" sz="24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9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**</a:t>
            </a:r>
            <a:r>
              <a:rPr lang="en" sz="19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y se presentar</a:t>
            </a:r>
            <a:r>
              <a:rPr i="1" lang="en" sz="19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á</a:t>
            </a:r>
            <a:r>
              <a:rPr lang="en" sz="19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 el equipo de administradores </a:t>
            </a:r>
            <a:r>
              <a:rPr i="1" lang="en" sz="19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SpEd Admin Team**</a:t>
            </a:r>
            <a:endParaRPr i="1" sz="19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9" name="Google Shape;389;p36"/>
          <p:cNvSpPr txBox="1"/>
          <p:nvPr/>
        </p:nvSpPr>
        <p:spPr>
          <a:xfrm>
            <a:off x="1098650" y="4595475"/>
            <a:ext cx="5622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**Se grabará la parte de  PPT de esta presentación </a:t>
            </a:r>
            <a:endParaRPr>
              <a:solidFill>
                <a:srgbClr val="FF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90" name="Google Shape;39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3089" y="4595475"/>
            <a:ext cx="629385" cy="574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45"/>
          <p:cNvSpPr txBox="1"/>
          <p:nvPr>
            <p:ph type="title"/>
          </p:nvPr>
        </p:nvSpPr>
        <p:spPr>
          <a:xfrm>
            <a:off x="270700" y="500325"/>
            <a:ext cx="4322400" cy="106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Georgia"/>
                <a:ea typeface="Georgia"/>
                <a:cs typeface="Georgia"/>
                <a:sym typeface="Georgia"/>
              </a:rPr>
              <a:t>Los c</a:t>
            </a:r>
            <a:r>
              <a:rPr lang="en" sz="2300">
                <a:latin typeface="Georgia"/>
                <a:ea typeface="Georgia"/>
                <a:cs typeface="Georgia"/>
                <a:sym typeface="Georgia"/>
              </a:rPr>
              <a:t>ursos del contenido de la materia de </a:t>
            </a:r>
            <a:r>
              <a:rPr lang="en" sz="2300">
                <a:latin typeface="Georgia"/>
                <a:ea typeface="Georgia"/>
                <a:cs typeface="Georgia"/>
                <a:sym typeface="Georgia"/>
              </a:rPr>
              <a:t>educación</a:t>
            </a:r>
            <a:r>
              <a:rPr lang="en" sz="2300">
                <a:latin typeface="Georgia"/>
                <a:ea typeface="Georgia"/>
                <a:cs typeface="Georgia"/>
                <a:sym typeface="Georgia"/>
              </a:rPr>
              <a:t> general</a:t>
            </a:r>
            <a:r>
              <a:rPr lang="en" sz="2300">
                <a:latin typeface="Georgia"/>
                <a:ea typeface="Georgia"/>
                <a:cs typeface="Georgia"/>
                <a:sym typeface="Georgia"/>
              </a:rPr>
              <a:t>:</a:t>
            </a:r>
            <a:endParaRPr sz="13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58" name="Google Shape;458;p45"/>
          <p:cNvSpPr txBox="1"/>
          <p:nvPr>
            <p:ph idx="1" type="body"/>
          </p:nvPr>
        </p:nvSpPr>
        <p:spPr>
          <a:xfrm>
            <a:off x="350050" y="1691075"/>
            <a:ext cx="8336700" cy="335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0005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lang="en" sz="2000">
                <a:solidFill>
                  <a:schemeClr val="dk1"/>
                </a:solidFill>
              </a:rPr>
              <a:t>Son impartidos por un especialista en el </a:t>
            </a:r>
            <a:r>
              <a:rPr lang="en" sz="2000">
                <a:solidFill>
                  <a:schemeClr val="dk1"/>
                </a:solidFill>
              </a:rPr>
              <a:t>área</a:t>
            </a:r>
            <a:r>
              <a:rPr lang="en" sz="2000">
                <a:solidFill>
                  <a:schemeClr val="dk1"/>
                </a:solidFill>
              </a:rPr>
              <a:t> de contenido de la materia de </a:t>
            </a:r>
            <a:r>
              <a:rPr lang="en" sz="2000">
                <a:solidFill>
                  <a:schemeClr val="dk1"/>
                </a:solidFill>
              </a:rPr>
              <a:t>educación</a:t>
            </a:r>
            <a:r>
              <a:rPr lang="en" sz="2000">
                <a:solidFill>
                  <a:schemeClr val="dk1"/>
                </a:solidFill>
              </a:rPr>
              <a:t> general </a:t>
            </a:r>
            <a:endParaRPr sz="2000">
              <a:solidFill>
                <a:schemeClr val="dk1"/>
              </a:solidFill>
            </a:endParaRPr>
          </a:p>
          <a:p>
            <a:pPr indent="-317500" lvl="1" marL="8572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</a:pPr>
            <a:r>
              <a:rPr lang="en" sz="1400">
                <a:solidFill>
                  <a:schemeClr val="dk1"/>
                </a:solidFill>
              </a:rPr>
              <a:t>Ejemplos: </a:t>
            </a:r>
            <a:endParaRPr sz="1400">
              <a:solidFill>
                <a:schemeClr val="dk1"/>
              </a:solidFill>
            </a:endParaRPr>
          </a:p>
          <a:p>
            <a:pPr indent="-317500" lvl="2" marL="12001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</a:pPr>
            <a:r>
              <a:rPr lang="en" sz="1400">
                <a:solidFill>
                  <a:schemeClr val="dk1"/>
                </a:solidFill>
              </a:rPr>
              <a:t>La clase de </a:t>
            </a:r>
            <a:r>
              <a:rPr lang="en" sz="1400">
                <a:solidFill>
                  <a:schemeClr val="dk1"/>
                </a:solidFill>
              </a:rPr>
              <a:t>matemáticas</a:t>
            </a:r>
            <a:r>
              <a:rPr lang="en" sz="1400">
                <a:solidFill>
                  <a:schemeClr val="dk1"/>
                </a:solidFill>
              </a:rPr>
              <a:t> impartida por un maestro acreditado en </a:t>
            </a:r>
            <a:r>
              <a:rPr lang="en" sz="1400">
                <a:solidFill>
                  <a:schemeClr val="dk1"/>
                </a:solidFill>
              </a:rPr>
              <a:t>matemáticas</a:t>
            </a:r>
            <a:endParaRPr sz="1400">
              <a:solidFill>
                <a:schemeClr val="dk1"/>
              </a:solidFill>
            </a:endParaRPr>
          </a:p>
          <a:p>
            <a:pPr indent="-317500" lvl="2" marL="12001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</a:pPr>
            <a:r>
              <a:rPr lang="en" sz="1400">
                <a:solidFill>
                  <a:schemeClr val="dk1"/>
                </a:solidFill>
              </a:rPr>
              <a:t>La clase de </a:t>
            </a:r>
            <a:r>
              <a:rPr lang="en" sz="1400">
                <a:solidFill>
                  <a:schemeClr val="dk1"/>
                </a:solidFill>
              </a:rPr>
              <a:t>inglés</a:t>
            </a:r>
            <a:r>
              <a:rPr lang="en" sz="1400">
                <a:solidFill>
                  <a:schemeClr val="dk1"/>
                </a:solidFill>
              </a:rPr>
              <a:t> impartida por un maestro acreditado en artes de lenguaje </a:t>
            </a:r>
            <a:r>
              <a:rPr lang="en" sz="1400">
                <a:solidFill>
                  <a:schemeClr val="dk1"/>
                </a:solidFill>
              </a:rPr>
              <a:t>inglés</a:t>
            </a:r>
            <a:endParaRPr sz="1400">
              <a:solidFill>
                <a:schemeClr val="dk1"/>
              </a:solidFill>
            </a:endParaRPr>
          </a:p>
          <a:p>
            <a:pPr indent="-355600" lvl="0" marL="4000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lang="en" sz="2000">
                <a:solidFill>
                  <a:schemeClr val="dk1"/>
                </a:solidFill>
              </a:rPr>
              <a:t>En el entorno de </a:t>
            </a:r>
            <a:r>
              <a:rPr lang="en" sz="2000">
                <a:solidFill>
                  <a:schemeClr val="dk1"/>
                </a:solidFill>
              </a:rPr>
              <a:t>educación</a:t>
            </a:r>
            <a:r>
              <a:rPr lang="en" sz="2000">
                <a:solidFill>
                  <a:schemeClr val="dk1"/>
                </a:solidFill>
              </a:rPr>
              <a:t> general </a:t>
            </a:r>
            <a:endParaRPr sz="2000">
              <a:solidFill>
                <a:schemeClr val="dk1"/>
              </a:solidFill>
            </a:endParaRPr>
          </a:p>
          <a:p>
            <a:pPr indent="-355600" lvl="0" marL="4000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lang="en" sz="2000">
                <a:solidFill>
                  <a:schemeClr val="dk1"/>
                </a:solidFill>
              </a:rPr>
              <a:t>El </a:t>
            </a:r>
            <a:r>
              <a:rPr lang="en" sz="2000">
                <a:solidFill>
                  <a:schemeClr val="dk1"/>
                </a:solidFill>
              </a:rPr>
              <a:t>tamaño</a:t>
            </a:r>
            <a:r>
              <a:rPr lang="en" sz="2000">
                <a:solidFill>
                  <a:schemeClr val="dk1"/>
                </a:solidFill>
              </a:rPr>
              <a:t> de la clase </a:t>
            </a:r>
            <a:r>
              <a:rPr lang="en" sz="2000">
                <a:solidFill>
                  <a:schemeClr val="dk1"/>
                </a:solidFill>
              </a:rPr>
              <a:t>varía</a:t>
            </a:r>
            <a:r>
              <a:rPr lang="en" sz="2000">
                <a:solidFill>
                  <a:schemeClr val="dk1"/>
                </a:solidFill>
              </a:rPr>
              <a:t>, pero normalmente no excede                   de 34 a 35 estudiantes</a:t>
            </a:r>
            <a:endParaRPr sz="2000">
              <a:solidFill>
                <a:schemeClr val="dk1"/>
              </a:solidFill>
            </a:endParaRPr>
          </a:p>
          <a:p>
            <a:pPr indent="-355600" lvl="0" marL="4000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lang="en" sz="2000">
                <a:solidFill>
                  <a:schemeClr val="dk1"/>
                </a:solidFill>
              </a:rPr>
              <a:t>Las adaptaciones se proporcionan </a:t>
            </a:r>
            <a:r>
              <a:rPr lang="en" sz="2000">
                <a:solidFill>
                  <a:schemeClr val="dk1"/>
                </a:solidFill>
              </a:rPr>
              <a:t>según</a:t>
            </a:r>
            <a:r>
              <a:rPr lang="en" sz="2000">
                <a:solidFill>
                  <a:schemeClr val="dk1"/>
                </a:solidFill>
              </a:rPr>
              <a:t> el IEP del estudiante</a:t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46"/>
          <p:cNvSpPr txBox="1"/>
          <p:nvPr>
            <p:ph type="title"/>
          </p:nvPr>
        </p:nvSpPr>
        <p:spPr>
          <a:xfrm>
            <a:off x="225600" y="378325"/>
            <a:ext cx="4376400" cy="126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Georgia"/>
                <a:ea typeface="Georgia"/>
                <a:cs typeface="Georgia"/>
                <a:sym typeface="Georgia"/>
              </a:rPr>
              <a:t>Curso de contenido de la materia de </a:t>
            </a:r>
            <a:r>
              <a:rPr lang="en" sz="2100">
                <a:latin typeface="Georgia"/>
                <a:ea typeface="Georgia"/>
                <a:cs typeface="Georgia"/>
                <a:sym typeface="Georgia"/>
              </a:rPr>
              <a:t>educación</a:t>
            </a:r>
            <a:r>
              <a:rPr lang="en" sz="2100">
                <a:latin typeface="Georgia"/>
                <a:ea typeface="Georgia"/>
                <a:cs typeface="Georgia"/>
                <a:sym typeface="Georgia"/>
              </a:rPr>
              <a:t> general en </a:t>
            </a:r>
            <a:r>
              <a:rPr lang="en" sz="2100">
                <a:latin typeface="Georgia"/>
                <a:ea typeface="Georgia"/>
                <a:cs typeface="Georgia"/>
                <a:sym typeface="Georgia"/>
              </a:rPr>
              <a:t>co-enseñanza</a:t>
            </a:r>
            <a:r>
              <a:rPr lang="en" sz="2100">
                <a:latin typeface="Georgia"/>
                <a:ea typeface="Georgia"/>
                <a:cs typeface="Georgia"/>
                <a:sym typeface="Georgia"/>
              </a:rPr>
              <a:t>:</a:t>
            </a:r>
            <a:endParaRPr sz="11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64" name="Google Shape;464;p46"/>
          <p:cNvSpPr txBox="1"/>
          <p:nvPr>
            <p:ph idx="1" type="body"/>
          </p:nvPr>
        </p:nvSpPr>
        <p:spPr>
          <a:xfrm>
            <a:off x="243900" y="1387700"/>
            <a:ext cx="8656200" cy="367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lang="en" sz="2000">
                <a:solidFill>
                  <a:schemeClr val="dk1"/>
                </a:solidFill>
              </a:rPr>
              <a:t>Curso impartido por un especialista en el área de contenido de la materia de educación general y</a:t>
            </a:r>
            <a:endParaRPr sz="2000">
              <a:solidFill>
                <a:schemeClr val="dk1"/>
              </a:solidFill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▫"/>
            </a:pPr>
            <a:r>
              <a:rPr lang="en" sz="1200">
                <a:solidFill>
                  <a:schemeClr val="dk1"/>
                </a:solidFill>
              </a:rPr>
              <a:t>Ejemplos: </a:t>
            </a:r>
            <a:endParaRPr sz="1200">
              <a:solidFill>
                <a:schemeClr val="dk1"/>
              </a:solidFill>
            </a:endParaRPr>
          </a:p>
          <a:p>
            <a:pPr indent="-3048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</a:pPr>
            <a:r>
              <a:rPr lang="en" sz="1200">
                <a:solidFill>
                  <a:schemeClr val="dk1"/>
                </a:solidFill>
              </a:rPr>
              <a:t>Clase de matemáticas impartida por un maestro acreditado en matemáticas </a:t>
            </a:r>
            <a:endParaRPr sz="1200">
              <a:solidFill>
                <a:schemeClr val="dk1"/>
              </a:solidFill>
            </a:endParaRPr>
          </a:p>
          <a:p>
            <a:pPr indent="-3048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</a:pPr>
            <a:r>
              <a:rPr lang="en" sz="1200">
                <a:solidFill>
                  <a:schemeClr val="dk1"/>
                </a:solidFill>
              </a:rPr>
              <a:t>Clase de inglés impartida por un maestro acreditado en inglés </a:t>
            </a:r>
            <a:endParaRPr sz="12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lang="en" sz="2000">
                <a:solidFill>
                  <a:schemeClr val="dk1"/>
                </a:solidFill>
              </a:rPr>
              <a:t>Un</a:t>
            </a:r>
            <a:r>
              <a:rPr lang="en" sz="2000">
                <a:solidFill>
                  <a:schemeClr val="dk1"/>
                </a:solidFill>
              </a:rPr>
              <a:t> maestro </a:t>
            </a:r>
            <a:r>
              <a:rPr lang="en" sz="2000" u="sng">
                <a:solidFill>
                  <a:schemeClr val="dk1"/>
                </a:solidFill>
              </a:rPr>
              <a:t>asociado</a:t>
            </a:r>
            <a:r>
              <a:rPr lang="en" sz="2000">
                <a:solidFill>
                  <a:schemeClr val="dk1"/>
                </a:solidFill>
              </a:rPr>
              <a:t> que co-imparte y es un especialista en educación</a:t>
            </a:r>
            <a:endParaRPr sz="2000">
              <a:solidFill>
                <a:schemeClr val="dk1"/>
              </a:solidFill>
            </a:endParaRPr>
          </a:p>
          <a:p>
            <a:pPr indent="-304800" lvl="1" marL="914400" marR="1002694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▫"/>
            </a:pPr>
            <a:r>
              <a:rPr lang="en" sz="1200">
                <a:solidFill>
                  <a:schemeClr val="dk1"/>
                </a:solidFill>
              </a:rPr>
              <a:t>El especialista en educación puede estructurar el plan de estudios y apoyar a todos los estudiantes directamente al momento o punto de instrucción </a:t>
            </a:r>
            <a:endParaRPr sz="12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lang="en" sz="2000">
                <a:solidFill>
                  <a:schemeClr val="dk1"/>
                </a:solidFill>
              </a:rPr>
              <a:t>El tamaño de la clase varía, pero normalmente no excede de                  34 a 35 estudiantes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lang="en" sz="2000">
                <a:solidFill>
                  <a:schemeClr val="dk1"/>
                </a:solidFill>
              </a:rPr>
              <a:t>El entorno es de educación general 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lang="en" sz="2000">
                <a:solidFill>
                  <a:schemeClr val="dk1"/>
                </a:solidFill>
              </a:rPr>
              <a:t>Las adaptaciones se proporcionan según el IEP del estudiante</a:t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47"/>
          <p:cNvSpPr txBox="1"/>
          <p:nvPr>
            <p:ph type="title"/>
          </p:nvPr>
        </p:nvSpPr>
        <p:spPr>
          <a:xfrm>
            <a:off x="288750" y="530725"/>
            <a:ext cx="42864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Curso de contenido fundacional</a:t>
            </a:r>
            <a:r>
              <a:rPr lang="en">
                <a:latin typeface="Georgia"/>
                <a:ea typeface="Georgia"/>
                <a:cs typeface="Georgia"/>
                <a:sym typeface="Georgia"/>
              </a:rPr>
              <a:t>:</a:t>
            </a:r>
            <a:endParaRPr sz="14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70" name="Google Shape;470;p47"/>
          <p:cNvSpPr txBox="1"/>
          <p:nvPr>
            <p:ph idx="1" type="body"/>
          </p:nvPr>
        </p:nvSpPr>
        <p:spPr>
          <a:xfrm>
            <a:off x="390950" y="1386275"/>
            <a:ext cx="8295900" cy="35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</a:pPr>
            <a:r>
              <a:rPr lang="en" sz="1600">
                <a:solidFill>
                  <a:schemeClr val="dk1"/>
                </a:solidFill>
              </a:rPr>
              <a:t>Curso impartido por un maestro especialista en </a:t>
            </a:r>
            <a:r>
              <a:rPr lang="en" sz="1600">
                <a:solidFill>
                  <a:schemeClr val="dk1"/>
                </a:solidFill>
              </a:rPr>
              <a:t>educación</a:t>
            </a:r>
            <a:r>
              <a:rPr lang="en" sz="1600">
                <a:solidFill>
                  <a:schemeClr val="dk1"/>
                </a:solidFill>
              </a:rPr>
              <a:t> 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</a:pPr>
            <a:r>
              <a:rPr lang="en" sz="1600">
                <a:solidFill>
                  <a:schemeClr val="dk1"/>
                </a:solidFill>
              </a:rPr>
              <a:t>Impartido en entorno de </a:t>
            </a:r>
            <a:r>
              <a:rPr lang="en" sz="1600">
                <a:solidFill>
                  <a:schemeClr val="dk1"/>
                </a:solidFill>
              </a:rPr>
              <a:t>educación</a:t>
            </a:r>
            <a:r>
              <a:rPr lang="en" sz="1600">
                <a:solidFill>
                  <a:schemeClr val="dk1"/>
                </a:solidFill>
              </a:rPr>
              <a:t> especial</a:t>
            </a:r>
            <a:r>
              <a:rPr lang="en" sz="1600">
                <a:solidFill>
                  <a:schemeClr val="dk1"/>
                </a:solidFill>
              </a:rPr>
              <a:t> </a:t>
            </a:r>
            <a:r>
              <a:rPr lang="en" sz="1400">
                <a:solidFill>
                  <a:schemeClr val="dk1"/>
                </a:solidFill>
              </a:rPr>
              <a:t>(ej. Sin compañeros regulares o típicos)</a:t>
            </a:r>
            <a:endParaRPr sz="14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</a:pPr>
            <a:r>
              <a:rPr lang="en" sz="1600">
                <a:solidFill>
                  <a:schemeClr val="dk1"/>
                </a:solidFill>
              </a:rPr>
              <a:t>El tamaño de la clase varía, pero es sustancialmente más pequeña que el salón de clase de educación general 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</a:pPr>
            <a:r>
              <a:rPr lang="en" sz="1600">
                <a:solidFill>
                  <a:schemeClr val="dk1"/>
                </a:solidFill>
              </a:rPr>
              <a:t>Disponible solamente en algunas de las escuelas secundarias </a:t>
            </a:r>
            <a:endParaRPr sz="1600"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</a:pPr>
            <a:r>
              <a:rPr lang="en" sz="1400">
                <a:solidFill>
                  <a:schemeClr val="dk1"/>
                </a:solidFill>
              </a:rPr>
              <a:t>En la escuela secundaria </a:t>
            </a:r>
            <a:r>
              <a:rPr i="1" lang="en" sz="1400">
                <a:solidFill>
                  <a:schemeClr val="dk1"/>
                </a:solidFill>
              </a:rPr>
              <a:t>Oak Crest Middle School</a:t>
            </a:r>
            <a:endParaRPr i="1" sz="1400"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</a:pPr>
            <a:r>
              <a:rPr lang="en" sz="1400">
                <a:solidFill>
                  <a:schemeClr val="dk1"/>
                </a:solidFill>
              </a:rPr>
              <a:t>En la escuela secundaria </a:t>
            </a:r>
            <a:r>
              <a:rPr i="1" lang="en" sz="1400">
                <a:solidFill>
                  <a:schemeClr val="dk1"/>
                </a:solidFill>
              </a:rPr>
              <a:t>Carmel Valley Middle School</a:t>
            </a:r>
            <a:endParaRPr i="1" sz="1400">
              <a:solidFill>
                <a:schemeClr val="dk1"/>
              </a:solidFill>
            </a:endParaRPr>
          </a:p>
          <a:p>
            <a:pPr indent="-330200" lvl="0" marL="457200" marR="831244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</a:pPr>
            <a:r>
              <a:rPr lang="en" sz="1600">
                <a:solidFill>
                  <a:schemeClr val="dk1"/>
                </a:solidFill>
              </a:rPr>
              <a:t>El plan de estudios general se modifica para enfocarse en desarrollar </a:t>
            </a:r>
            <a:r>
              <a:rPr lang="en" sz="1600" u="sng">
                <a:solidFill>
                  <a:schemeClr val="dk1"/>
                </a:solidFill>
              </a:rPr>
              <a:t>habilidades académicas básicas / esenciales</a:t>
            </a:r>
            <a:r>
              <a:rPr lang="en" sz="1600">
                <a:solidFill>
                  <a:schemeClr val="dk1"/>
                </a:solidFill>
              </a:rPr>
              <a:t> y desarrollar </a:t>
            </a:r>
            <a:r>
              <a:rPr lang="en" sz="1600" u="sng">
                <a:solidFill>
                  <a:schemeClr val="dk1"/>
                </a:solidFill>
              </a:rPr>
              <a:t>entendimientos fundacionales</a:t>
            </a:r>
            <a:r>
              <a:rPr lang="en" sz="1600">
                <a:solidFill>
                  <a:schemeClr val="dk1"/>
                </a:solidFill>
              </a:rPr>
              <a:t>; fuertemente impulsado por las metas del IEP 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marR="831244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</a:pPr>
            <a:r>
              <a:rPr lang="en" sz="1600">
                <a:solidFill>
                  <a:schemeClr val="dk1"/>
                </a:solidFill>
              </a:rPr>
              <a:t>La dotación de personal en estos salones de clase se incrementa al adaptar la instrucción en grupos pequeños </a:t>
            </a:r>
            <a:endParaRPr sz="1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48"/>
          <p:cNvSpPr txBox="1"/>
          <p:nvPr>
            <p:ph type="title"/>
          </p:nvPr>
        </p:nvSpPr>
        <p:spPr>
          <a:xfrm>
            <a:off x="243650" y="530725"/>
            <a:ext cx="41112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Curso de contenido funcional</a:t>
            </a:r>
            <a:r>
              <a:rPr lang="en">
                <a:latin typeface="Georgia"/>
                <a:ea typeface="Georgia"/>
                <a:cs typeface="Georgia"/>
                <a:sym typeface="Georgia"/>
              </a:rPr>
              <a:t>:</a:t>
            </a:r>
            <a:endParaRPr sz="14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76" name="Google Shape;476;p48"/>
          <p:cNvSpPr txBox="1"/>
          <p:nvPr>
            <p:ph idx="1" type="body"/>
          </p:nvPr>
        </p:nvSpPr>
        <p:spPr>
          <a:xfrm>
            <a:off x="286425" y="1421450"/>
            <a:ext cx="8400300" cy="36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</a:pPr>
            <a:r>
              <a:rPr lang="en" sz="1600">
                <a:solidFill>
                  <a:schemeClr val="dk1"/>
                </a:solidFill>
              </a:rPr>
              <a:t>Curso impartido por un maestro especialista en educación 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</a:pPr>
            <a:r>
              <a:rPr lang="en" sz="1600">
                <a:solidFill>
                  <a:schemeClr val="dk1"/>
                </a:solidFill>
              </a:rPr>
              <a:t>Impartido en entorno de educación especial </a:t>
            </a:r>
            <a:r>
              <a:rPr lang="en" sz="1400">
                <a:solidFill>
                  <a:schemeClr val="dk1"/>
                </a:solidFill>
              </a:rPr>
              <a:t>(ej. Sin compañeros regulares o típicos)</a:t>
            </a:r>
            <a:endParaRPr sz="14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</a:pPr>
            <a:r>
              <a:rPr lang="en" sz="1600">
                <a:solidFill>
                  <a:schemeClr val="dk1"/>
                </a:solidFill>
              </a:rPr>
              <a:t>El tamaño de la clase varía, pero es sustancialmente más pequeña que el salón de clase de educación general 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</a:pPr>
            <a:r>
              <a:rPr lang="en" sz="1600">
                <a:solidFill>
                  <a:schemeClr val="dk1"/>
                </a:solidFill>
              </a:rPr>
              <a:t>Disponible solamente en algunas de las escuelas secundarias </a:t>
            </a:r>
            <a:endParaRPr sz="1600"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</a:pPr>
            <a:r>
              <a:rPr lang="en" sz="1400">
                <a:solidFill>
                  <a:schemeClr val="dk1"/>
                </a:solidFill>
              </a:rPr>
              <a:t>En la escuela secundaria </a:t>
            </a:r>
            <a:r>
              <a:rPr i="1" lang="en" sz="1400">
                <a:solidFill>
                  <a:schemeClr val="dk1"/>
                </a:solidFill>
              </a:rPr>
              <a:t>Oak Crest Middle School</a:t>
            </a:r>
            <a:endParaRPr i="1" sz="1400"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</a:pPr>
            <a:r>
              <a:rPr lang="en" sz="1400">
                <a:solidFill>
                  <a:schemeClr val="dk1"/>
                </a:solidFill>
              </a:rPr>
              <a:t>En la escuela secundaria </a:t>
            </a:r>
            <a:r>
              <a:rPr i="1" lang="en" sz="1400">
                <a:solidFill>
                  <a:schemeClr val="dk1"/>
                </a:solidFill>
              </a:rPr>
              <a:t>Carmel Valley Middle School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marR="831244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</a:pPr>
            <a:r>
              <a:rPr lang="en" sz="1600">
                <a:solidFill>
                  <a:schemeClr val="dk1"/>
                </a:solidFill>
              </a:rPr>
              <a:t>El plan de estudios general está altamente modificado e individualizado para enfocarse en desarrollar </a:t>
            </a:r>
            <a:r>
              <a:rPr lang="en" sz="1600" u="sng">
                <a:solidFill>
                  <a:schemeClr val="dk1"/>
                </a:solidFill>
              </a:rPr>
              <a:t>habilidades funcionales; </a:t>
            </a:r>
            <a:r>
              <a:rPr lang="en" sz="1600">
                <a:solidFill>
                  <a:schemeClr val="dk1"/>
                </a:solidFill>
              </a:rPr>
              <a:t> </a:t>
            </a:r>
            <a:r>
              <a:rPr lang="en" sz="1600" u="sng">
                <a:solidFill>
                  <a:schemeClr val="dk1"/>
                </a:solidFill>
              </a:rPr>
              <a:t>principalmente impulsado por las metas del IEP</a:t>
            </a:r>
            <a:r>
              <a:rPr lang="en" sz="1600">
                <a:solidFill>
                  <a:schemeClr val="dk1"/>
                </a:solidFill>
              </a:rPr>
              <a:t> 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marR="831244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</a:pPr>
            <a:r>
              <a:rPr lang="en" sz="1600">
                <a:solidFill>
                  <a:schemeClr val="dk1"/>
                </a:solidFill>
              </a:rPr>
              <a:t>La dotación de personal en estos salones de clase se incrementa para adaptar la instrucción en grupos muy pequeños y /o instrucción de uno a uno 1:1</a:t>
            </a:r>
            <a:endParaRPr sz="1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49"/>
          <p:cNvSpPr txBox="1"/>
          <p:nvPr>
            <p:ph type="title"/>
          </p:nvPr>
        </p:nvSpPr>
        <p:spPr>
          <a:xfrm>
            <a:off x="288750" y="530725"/>
            <a:ext cx="40662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Otros apoyos en la continuidad</a:t>
            </a:r>
            <a:r>
              <a:rPr lang="en">
                <a:latin typeface="Georgia"/>
                <a:ea typeface="Georgia"/>
                <a:cs typeface="Georgia"/>
                <a:sym typeface="Georgia"/>
              </a:rPr>
              <a:t>:</a:t>
            </a:r>
            <a:endParaRPr sz="14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82" name="Google Shape;482;p49"/>
          <p:cNvSpPr txBox="1"/>
          <p:nvPr>
            <p:ph idx="1" type="body"/>
          </p:nvPr>
        </p:nvSpPr>
        <p:spPr>
          <a:xfrm>
            <a:off x="392500" y="1538675"/>
            <a:ext cx="8294400" cy="345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marR="831244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Char char="▪"/>
            </a:pPr>
            <a:r>
              <a:rPr lang="en" sz="2300">
                <a:solidFill>
                  <a:schemeClr val="dk1"/>
                </a:solidFill>
              </a:rPr>
              <a:t>Clase de </a:t>
            </a:r>
            <a:r>
              <a:rPr lang="en" sz="2300">
                <a:solidFill>
                  <a:schemeClr val="dk1"/>
                </a:solidFill>
              </a:rPr>
              <a:t>intervención</a:t>
            </a:r>
            <a:r>
              <a:rPr lang="en" sz="2300">
                <a:solidFill>
                  <a:schemeClr val="dk1"/>
                </a:solidFill>
              </a:rPr>
              <a:t> dirigida </a:t>
            </a:r>
            <a:r>
              <a:rPr i="1" lang="en" sz="2100">
                <a:solidFill>
                  <a:schemeClr val="dk1"/>
                </a:solidFill>
              </a:rPr>
              <a:t>Targeted Intervention Class </a:t>
            </a:r>
            <a:r>
              <a:rPr lang="en" sz="1800">
                <a:solidFill>
                  <a:schemeClr val="dk1"/>
                </a:solidFill>
              </a:rPr>
              <a:t>(anteriormente clase de apoyo)</a:t>
            </a:r>
            <a:endParaRPr sz="1800">
              <a:solidFill>
                <a:schemeClr val="dk1"/>
              </a:solidFill>
            </a:endParaRPr>
          </a:p>
          <a:p>
            <a:pPr indent="-374650" lvl="0" marL="457200" marR="831244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▪"/>
            </a:pPr>
            <a:r>
              <a:rPr lang="en" sz="2300">
                <a:solidFill>
                  <a:schemeClr val="dk1"/>
                </a:solidFill>
              </a:rPr>
              <a:t>Apoyos de la academia de aprendizaje </a:t>
            </a:r>
            <a:r>
              <a:rPr i="1" lang="en" sz="2100">
                <a:solidFill>
                  <a:schemeClr val="dk1"/>
                </a:solidFill>
              </a:rPr>
              <a:t>Learning Academy Supports</a:t>
            </a:r>
            <a:endParaRPr i="1" sz="2100">
              <a:solidFill>
                <a:schemeClr val="dk1"/>
              </a:solidFill>
            </a:endParaRPr>
          </a:p>
          <a:p>
            <a:pPr indent="-374650" lvl="0" marL="457200" marR="831244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▪"/>
            </a:pPr>
            <a:r>
              <a:rPr lang="en" sz="2300">
                <a:solidFill>
                  <a:schemeClr val="dk1"/>
                </a:solidFill>
              </a:rPr>
              <a:t>Programa </a:t>
            </a:r>
            <a:r>
              <a:rPr i="1" lang="en" sz="2100">
                <a:solidFill>
                  <a:schemeClr val="dk1"/>
                </a:solidFill>
              </a:rPr>
              <a:t>Seaside Program</a:t>
            </a:r>
            <a:endParaRPr i="1" sz="2100">
              <a:solidFill>
                <a:schemeClr val="dk1"/>
              </a:solidFill>
            </a:endParaRPr>
          </a:p>
          <a:p>
            <a:pPr indent="-374650" lvl="0" marL="457200" marR="831244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▪"/>
            </a:pPr>
            <a:r>
              <a:rPr lang="en" sz="2300">
                <a:solidFill>
                  <a:schemeClr val="dk1"/>
                </a:solidFill>
              </a:rPr>
              <a:t>Programas modificados </a:t>
            </a:r>
            <a:r>
              <a:rPr i="1" lang="en" sz="2100">
                <a:solidFill>
                  <a:schemeClr val="dk1"/>
                </a:solidFill>
              </a:rPr>
              <a:t>Modified Programs</a:t>
            </a:r>
            <a:endParaRPr i="1" sz="2100">
              <a:solidFill>
                <a:schemeClr val="dk1"/>
              </a:solidFill>
            </a:endParaRPr>
          </a:p>
          <a:p>
            <a:pPr indent="-374650" lvl="0" marL="457200" marR="831244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▪"/>
            </a:pPr>
            <a:r>
              <a:rPr lang="en" sz="2300">
                <a:solidFill>
                  <a:schemeClr val="dk1"/>
                </a:solidFill>
              </a:rPr>
              <a:t>Clases de acceso  </a:t>
            </a:r>
            <a:r>
              <a:rPr i="1" lang="en" sz="2100">
                <a:solidFill>
                  <a:schemeClr val="dk1"/>
                </a:solidFill>
              </a:rPr>
              <a:t>Access Classes</a:t>
            </a:r>
            <a:endParaRPr i="1" sz="2100">
              <a:solidFill>
                <a:schemeClr val="dk1"/>
              </a:solidFill>
            </a:endParaRPr>
          </a:p>
          <a:p>
            <a:pPr indent="-393700" lvl="0" marL="457200" marR="831244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▪"/>
            </a:pPr>
            <a:r>
              <a:rPr lang="en" sz="2300">
                <a:solidFill>
                  <a:schemeClr val="dk1"/>
                </a:solidFill>
              </a:rPr>
              <a:t>Servicios de </a:t>
            </a:r>
            <a:r>
              <a:rPr lang="en" sz="2300">
                <a:solidFill>
                  <a:schemeClr val="dk1"/>
                </a:solidFill>
              </a:rPr>
              <a:t>instrucción</a:t>
            </a:r>
            <a:r>
              <a:rPr lang="en" sz="2300">
                <a:solidFill>
                  <a:schemeClr val="dk1"/>
                </a:solidFill>
              </a:rPr>
              <a:t> designada </a:t>
            </a:r>
            <a:endParaRPr sz="2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50"/>
          <p:cNvSpPr txBox="1"/>
          <p:nvPr>
            <p:ph type="title"/>
          </p:nvPr>
        </p:nvSpPr>
        <p:spPr>
          <a:xfrm>
            <a:off x="243650" y="530725"/>
            <a:ext cx="41112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L</a:t>
            </a:r>
            <a:r>
              <a:rPr lang="en">
                <a:latin typeface="Georgia"/>
                <a:ea typeface="Georgia"/>
                <a:cs typeface="Georgia"/>
                <a:sym typeface="Georgia"/>
              </a:rPr>
              <a:t>a </a:t>
            </a:r>
            <a:r>
              <a:rPr lang="en">
                <a:latin typeface="Georgia"/>
                <a:ea typeface="Georgia"/>
                <a:cs typeface="Georgia"/>
                <a:sym typeface="Georgia"/>
              </a:rPr>
              <a:t>intervención</a:t>
            </a:r>
            <a:r>
              <a:rPr lang="en">
                <a:latin typeface="Georgia"/>
                <a:ea typeface="Georgia"/>
                <a:cs typeface="Georgia"/>
                <a:sym typeface="Georgia"/>
              </a:rPr>
              <a:t> dirigida:</a:t>
            </a:r>
            <a:endParaRPr sz="14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88" name="Google Shape;488;p50"/>
          <p:cNvSpPr txBox="1"/>
          <p:nvPr>
            <p:ph idx="1" type="body"/>
          </p:nvPr>
        </p:nvSpPr>
        <p:spPr>
          <a:xfrm>
            <a:off x="586225" y="1538675"/>
            <a:ext cx="8100600" cy="342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</a:pPr>
            <a:r>
              <a:rPr lang="en" sz="1800">
                <a:solidFill>
                  <a:schemeClr val="dk1"/>
                </a:solidFill>
              </a:rPr>
              <a:t>Es un curso de </a:t>
            </a:r>
            <a:r>
              <a:rPr lang="en" sz="1800">
                <a:solidFill>
                  <a:schemeClr val="dk1"/>
                </a:solidFill>
              </a:rPr>
              <a:t>crédito</a:t>
            </a:r>
            <a:r>
              <a:rPr lang="en" sz="1800">
                <a:solidFill>
                  <a:schemeClr val="dk1"/>
                </a:solidFill>
              </a:rPr>
              <a:t> electivo 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</a:pPr>
            <a:r>
              <a:rPr lang="en" sz="1800">
                <a:solidFill>
                  <a:schemeClr val="dk1"/>
                </a:solidFill>
              </a:rPr>
              <a:t>Impartido por un maestro especialista en </a:t>
            </a:r>
            <a:r>
              <a:rPr lang="en" sz="1800">
                <a:solidFill>
                  <a:schemeClr val="dk1"/>
                </a:solidFill>
              </a:rPr>
              <a:t>instrucción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</a:pPr>
            <a:r>
              <a:rPr lang="en" sz="1800">
                <a:solidFill>
                  <a:schemeClr val="dk1"/>
                </a:solidFill>
              </a:rPr>
              <a:t>En entorno</a:t>
            </a:r>
            <a:r>
              <a:rPr lang="en" sz="1800">
                <a:solidFill>
                  <a:schemeClr val="dk1"/>
                </a:solidFill>
              </a:rPr>
              <a:t> de </a:t>
            </a:r>
            <a:r>
              <a:rPr lang="en" sz="1800">
                <a:solidFill>
                  <a:schemeClr val="dk1"/>
                </a:solidFill>
              </a:rPr>
              <a:t>educación</a:t>
            </a:r>
            <a:r>
              <a:rPr lang="en" sz="1800">
                <a:solidFill>
                  <a:schemeClr val="dk1"/>
                </a:solidFill>
              </a:rPr>
              <a:t> especial </a:t>
            </a:r>
            <a:r>
              <a:rPr lang="en" sz="1500">
                <a:solidFill>
                  <a:schemeClr val="dk1"/>
                </a:solidFill>
              </a:rPr>
              <a:t>(ej. sin </a:t>
            </a:r>
            <a:r>
              <a:rPr lang="en" sz="1500">
                <a:solidFill>
                  <a:schemeClr val="dk1"/>
                </a:solidFill>
              </a:rPr>
              <a:t>compañeros</a:t>
            </a:r>
            <a:r>
              <a:rPr lang="en" sz="1500">
                <a:solidFill>
                  <a:schemeClr val="dk1"/>
                </a:solidFill>
              </a:rPr>
              <a:t> regulares)</a:t>
            </a:r>
            <a:endParaRPr sz="1500">
              <a:solidFill>
                <a:schemeClr val="dk1"/>
              </a:solidFill>
            </a:endParaRPr>
          </a:p>
          <a:p>
            <a:pPr indent="-342900" lvl="0" marL="457200" marR="94681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</a:pPr>
            <a:r>
              <a:rPr lang="en" sz="1800">
                <a:solidFill>
                  <a:schemeClr val="dk1"/>
                </a:solidFill>
              </a:rPr>
              <a:t>Apoya las metas del IEP </a:t>
            </a:r>
            <a:r>
              <a:rPr lang="en" sz="1800">
                <a:solidFill>
                  <a:schemeClr val="dk1"/>
                </a:solidFill>
              </a:rPr>
              <a:t>mediante</a:t>
            </a:r>
            <a:r>
              <a:rPr lang="en" sz="1800">
                <a:solidFill>
                  <a:schemeClr val="dk1"/>
                </a:solidFill>
              </a:rPr>
              <a:t> estrategias de </a:t>
            </a:r>
            <a:r>
              <a:rPr lang="en" sz="1800">
                <a:solidFill>
                  <a:schemeClr val="dk1"/>
                </a:solidFill>
              </a:rPr>
              <a:t>intervención</a:t>
            </a:r>
            <a:r>
              <a:rPr lang="en" sz="1800">
                <a:solidFill>
                  <a:schemeClr val="dk1"/>
                </a:solidFill>
              </a:rPr>
              <a:t> dirigidas </a:t>
            </a:r>
            <a:endParaRPr sz="1800">
              <a:solidFill>
                <a:schemeClr val="dk1"/>
              </a:solidFill>
            </a:endParaRPr>
          </a:p>
          <a:p>
            <a:pPr indent="-330200" lvl="1" marL="914400" marR="831244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▫"/>
            </a:pPr>
            <a:r>
              <a:rPr b="1" lang="en" sz="1600">
                <a:solidFill>
                  <a:schemeClr val="dk1"/>
                </a:solidFill>
              </a:rPr>
              <a:t>Intervención</a:t>
            </a:r>
            <a:r>
              <a:rPr b="1" lang="en" sz="1600">
                <a:solidFill>
                  <a:schemeClr val="dk1"/>
                </a:solidFill>
              </a:rPr>
              <a:t> dirigida de inglés</a:t>
            </a:r>
            <a:r>
              <a:rPr lang="en" sz="1600">
                <a:solidFill>
                  <a:schemeClr val="dk1"/>
                </a:solidFill>
              </a:rPr>
              <a:t> = </a:t>
            </a:r>
            <a:r>
              <a:rPr lang="en" sz="1600">
                <a:solidFill>
                  <a:schemeClr val="dk1"/>
                </a:solidFill>
              </a:rPr>
              <a:t>Intervención</a:t>
            </a:r>
            <a:r>
              <a:rPr lang="en" sz="1600">
                <a:solidFill>
                  <a:schemeClr val="dk1"/>
                </a:solidFill>
              </a:rPr>
              <a:t> en lectura y escritura y estrategias </a:t>
            </a:r>
            <a:endParaRPr sz="1600">
              <a:solidFill>
                <a:schemeClr val="dk1"/>
              </a:solidFill>
            </a:endParaRPr>
          </a:p>
          <a:p>
            <a:pPr indent="-330200" lvl="1" marL="914400" marR="831244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▫"/>
            </a:pPr>
            <a:r>
              <a:rPr b="1" lang="en" sz="1600">
                <a:solidFill>
                  <a:schemeClr val="dk1"/>
                </a:solidFill>
              </a:rPr>
              <a:t>Intervención</a:t>
            </a:r>
            <a:r>
              <a:rPr b="1" lang="en" sz="1600">
                <a:solidFill>
                  <a:schemeClr val="dk1"/>
                </a:solidFill>
              </a:rPr>
              <a:t> dirigida  de </a:t>
            </a:r>
            <a:r>
              <a:rPr b="1" lang="en" sz="1600">
                <a:solidFill>
                  <a:schemeClr val="dk1"/>
                </a:solidFill>
              </a:rPr>
              <a:t>matemáticas</a:t>
            </a:r>
            <a:endParaRPr sz="1600">
              <a:solidFill>
                <a:schemeClr val="dk1"/>
              </a:solidFill>
            </a:endParaRPr>
          </a:p>
          <a:p>
            <a:pPr indent="-330200" lvl="1" marL="914400" marR="831244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▫"/>
            </a:pPr>
            <a:r>
              <a:rPr b="1" lang="en" sz="1600">
                <a:solidFill>
                  <a:schemeClr val="dk1"/>
                </a:solidFill>
              </a:rPr>
              <a:t>Intervención dirigida de funcionamiento ejecutivo = </a:t>
            </a:r>
            <a:r>
              <a:rPr lang="en" sz="1600">
                <a:solidFill>
                  <a:schemeClr val="dk1"/>
                </a:solidFill>
              </a:rPr>
              <a:t>Habilidades de estudio y habilidades de organización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marR="831244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Habilidades de </a:t>
            </a:r>
            <a:r>
              <a:rPr lang="en" sz="1600">
                <a:solidFill>
                  <a:schemeClr val="dk1"/>
                </a:solidFill>
              </a:rPr>
              <a:t>transición incorporadas de principio a fin </a:t>
            </a:r>
            <a:endParaRPr sz="1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51"/>
          <p:cNvSpPr txBox="1"/>
          <p:nvPr>
            <p:ph type="title"/>
          </p:nvPr>
        </p:nvSpPr>
        <p:spPr>
          <a:xfrm>
            <a:off x="252675" y="530725"/>
            <a:ext cx="43134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Apoyos en la </a:t>
            </a:r>
            <a:r>
              <a:rPr lang="en">
                <a:latin typeface="Georgia"/>
                <a:ea typeface="Georgia"/>
                <a:cs typeface="Georgia"/>
                <a:sym typeface="Georgia"/>
              </a:rPr>
              <a:t>academia</a:t>
            </a:r>
            <a:r>
              <a:rPr lang="en">
                <a:latin typeface="Georgia"/>
                <a:ea typeface="Georgia"/>
                <a:cs typeface="Georgia"/>
                <a:sym typeface="Georgia"/>
              </a:rPr>
              <a:t> de aprendizaje: </a:t>
            </a:r>
            <a:endParaRPr i="1" sz="14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94" name="Google Shape;494;p51"/>
          <p:cNvSpPr txBox="1"/>
          <p:nvPr>
            <p:ph idx="1" type="body"/>
          </p:nvPr>
        </p:nvSpPr>
        <p:spPr>
          <a:xfrm>
            <a:off x="252675" y="1407025"/>
            <a:ext cx="8741400" cy="373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lang="en" sz="2000">
                <a:solidFill>
                  <a:schemeClr val="dk1"/>
                </a:solidFill>
              </a:rPr>
              <a:t>Acceso  a la academia de aprendizaje </a:t>
            </a:r>
            <a:r>
              <a:rPr i="1" lang="en" sz="2000">
                <a:solidFill>
                  <a:schemeClr val="dk1"/>
                </a:solidFill>
              </a:rPr>
              <a:t>Learning Academy</a:t>
            </a:r>
            <a:r>
              <a:rPr lang="en" sz="2000">
                <a:solidFill>
                  <a:schemeClr val="dk1"/>
                </a:solidFill>
              </a:rPr>
              <a:t> salón base  </a:t>
            </a:r>
            <a:r>
              <a:rPr i="1" lang="en" sz="2000">
                <a:solidFill>
                  <a:schemeClr val="dk1"/>
                </a:solidFill>
              </a:rPr>
              <a:t>“home base” </a:t>
            </a:r>
            <a:r>
              <a:rPr lang="en" sz="2000">
                <a:solidFill>
                  <a:schemeClr val="dk1"/>
                </a:solidFill>
              </a:rPr>
              <a:t>puede estar disponible para los estudiantes basado en sus necesidades </a:t>
            </a:r>
            <a:r>
              <a:rPr lang="en" sz="2000">
                <a:solidFill>
                  <a:schemeClr val="dk1"/>
                </a:solidFill>
              </a:rPr>
              <a:t>individuales</a:t>
            </a:r>
            <a:r>
              <a:rPr lang="en" sz="2000">
                <a:solidFill>
                  <a:schemeClr val="dk1"/>
                </a:solidFill>
              </a:rPr>
              <a:t> 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lang="en" sz="2000">
                <a:solidFill>
                  <a:schemeClr val="dk1"/>
                </a:solidFill>
              </a:rPr>
              <a:t>Este apoyo imparte </a:t>
            </a:r>
            <a:r>
              <a:rPr lang="en" sz="2000">
                <a:solidFill>
                  <a:schemeClr val="dk1"/>
                </a:solidFill>
              </a:rPr>
              <a:t>servicio</a:t>
            </a:r>
            <a:r>
              <a:rPr lang="en" sz="2000">
                <a:solidFill>
                  <a:schemeClr val="dk1"/>
                </a:solidFill>
              </a:rPr>
              <a:t> a estudiantes con una variedad de necesidades en </a:t>
            </a:r>
            <a:r>
              <a:rPr lang="en" sz="2000">
                <a:solidFill>
                  <a:schemeClr val="dk1"/>
                </a:solidFill>
              </a:rPr>
              <a:t>áreas</a:t>
            </a:r>
            <a:r>
              <a:rPr lang="en" sz="2000">
                <a:solidFill>
                  <a:schemeClr val="dk1"/>
                </a:solidFill>
              </a:rPr>
              <a:t> tales como: </a:t>
            </a:r>
            <a:endParaRPr sz="2000"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</a:pPr>
            <a:r>
              <a:rPr lang="en" sz="1400">
                <a:solidFill>
                  <a:schemeClr val="dk1"/>
                </a:solidFill>
              </a:rPr>
              <a:t>La habilidad para </a:t>
            </a:r>
            <a:r>
              <a:rPr lang="en" sz="1400">
                <a:solidFill>
                  <a:schemeClr val="dk1"/>
                </a:solidFill>
              </a:rPr>
              <a:t>auto regularse</a:t>
            </a:r>
            <a:r>
              <a:rPr lang="en" sz="1400">
                <a:solidFill>
                  <a:schemeClr val="dk1"/>
                </a:solidFill>
              </a:rPr>
              <a:t> adecuadamente </a:t>
            </a:r>
            <a:endParaRPr sz="1400"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</a:pPr>
            <a:r>
              <a:rPr lang="en" sz="1400">
                <a:solidFill>
                  <a:schemeClr val="dk1"/>
                </a:solidFill>
              </a:rPr>
              <a:t>La habilidad para disminuir la </a:t>
            </a:r>
            <a:r>
              <a:rPr lang="en" sz="1400">
                <a:solidFill>
                  <a:schemeClr val="dk1"/>
                </a:solidFill>
              </a:rPr>
              <a:t>intensidad</a:t>
            </a:r>
            <a:r>
              <a:rPr lang="en" sz="1400">
                <a:solidFill>
                  <a:schemeClr val="dk1"/>
                </a:solidFill>
              </a:rPr>
              <a:t> adecuadamente </a:t>
            </a:r>
            <a:endParaRPr i="1" sz="1400"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</a:pPr>
            <a:r>
              <a:rPr lang="en" sz="1400">
                <a:solidFill>
                  <a:schemeClr val="dk1"/>
                </a:solidFill>
              </a:rPr>
              <a:t>La necesidad de tranquilidad / de sentir seguridad </a:t>
            </a:r>
            <a:endParaRPr sz="14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lang="en" sz="2000">
                <a:solidFill>
                  <a:schemeClr val="dk1"/>
                </a:solidFill>
              </a:rPr>
              <a:t>El objetivo del salón base </a:t>
            </a:r>
            <a:r>
              <a:rPr i="1" lang="en" sz="2000">
                <a:solidFill>
                  <a:schemeClr val="dk1"/>
                </a:solidFill>
              </a:rPr>
              <a:t>home base </a:t>
            </a:r>
            <a:r>
              <a:rPr lang="en" sz="2000">
                <a:solidFill>
                  <a:schemeClr val="dk1"/>
                </a:solidFill>
              </a:rPr>
              <a:t>es:</a:t>
            </a:r>
            <a:endParaRPr sz="2000"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</a:pPr>
            <a:r>
              <a:rPr lang="en" sz="1400">
                <a:solidFill>
                  <a:schemeClr val="dk1"/>
                </a:solidFill>
              </a:rPr>
              <a:t>Para “</a:t>
            </a:r>
            <a:r>
              <a:rPr lang="en" sz="1400">
                <a:solidFill>
                  <a:schemeClr val="dk1"/>
                </a:solidFill>
              </a:rPr>
              <a:t>estabilizarse”</a:t>
            </a:r>
            <a:r>
              <a:rPr lang="en" sz="1400">
                <a:solidFill>
                  <a:schemeClr val="dk1"/>
                </a:solidFill>
              </a:rPr>
              <a:t>  para volver al punto de instrucción;  </a:t>
            </a:r>
            <a:endParaRPr sz="1400"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</a:pPr>
            <a:r>
              <a:rPr lang="en" sz="1400">
                <a:solidFill>
                  <a:schemeClr val="dk1"/>
                </a:solidFill>
              </a:rPr>
              <a:t>No </a:t>
            </a:r>
            <a:r>
              <a:rPr lang="en" sz="1400">
                <a:solidFill>
                  <a:schemeClr val="dk1"/>
                </a:solidFill>
              </a:rPr>
              <a:t>está</a:t>
            </a:r>
            <a:r>
              <a:rPr lang="en" sz="1400">
                <a:solidFill>
                  <a:schemeClr val="dk1"/>
                </a:solidFill>
              </a:rPr>
              <a:t> </a:t>
            </a:r>
            <a:r>
              <a:rPr lang="en" sz="1400">
                <a:solidFill>
                  <a:schemeClr val="dk1"/>
                </a:solidFill>
              </a:rPr>
              <a:t>diseñado</a:t>
            </a:r>
            <a:r>
              <a:rPr lang="en" sz="1400">
                <a:solidFill>
                  <a:schemeClr val="dk1"/>
                </a:solidFill>
              </a:rPr>
              <a:t> como un lugar para “</a:t>
            </a:r>
            <a:r>
              <a:rPr lang="en" sz="1400">
                <a:solidFill>
                  <a:schemeClr val="dk1"/>
                </a:solidFill>
              </a:rPr>
              <a:t>pasarla</a:t>
            </a:r>
            <a:r>
              <a:rPr lang="en" sz="1400">
                <a:solidFill>
                  <a:schemeClr val="dk1"/>
                </a:solidFill>
              </a:rPr>
              <a:t>” durante largos periodos de tiempo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52"/>
          <p:cNvSpPr txBox="1"/>
          <p:nvPr>
            <p:ph type="title"/>
          </p:nvPr>
        </p:nvSpPr>
        <p:spPr>
          <a:xfrm>
            <a:off x="586225" y="530725"/>
            <a:ext cx="37686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Programa </a:t>
            </a:r>
            <a:r>
              <a:rPr i="1" lang="en">
                <a:latin typeface="Georgia"/>
                <a:ea typeface="Georgia"/>
                <a:cs typeface="Georgia"/>
                <a:sym typeface="Georgia"/>
              </a:rPr>
              <a:t>Seaside</a:t>
            </a:r>
            <a:r>
              <a:rPr lang="en">
                <a:latin typeface="Georgia"/>
                <a:ea typeface="Georgia"/>
                <a:cs typeface="Georgia"/>
                <a:sym typeface="Georgia"/>
              </a:rPr>
              <a:t>:</a:t>
            </a:r>
            <a:endParaRPr sz="14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00" name="Google Shape;500;p52"/>
          <p:cNvSpPr txBox="1"/>
          <p:nvPr>
            <p:ph idx="1" type="body"/>
          </p:nvPr>
        </p:nvSpPr>
        <p:spPr>
          <a:xfrm>
            <a:off x="281425" y="1509500"/>
            <a:ext cx="8528400" cy="343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Char char="▪"/>
            </a:pPr>
            <a:r>
              <a:rPr lang="en" sz="1500">
                <a:solidFill>
                  <a:schemeClr val="dk1"/>
                </a:solidFill>
              </a:rPr>
              <a:t>Para estudiantes con necesidades </a:t>
            </a:r>
            <a:r>
              <a:rPr lang="en" sz="1500">
                <a:solidFill>
                  <a:schemeClr val="dk1"/>
                </a:solidFill>
              </a:rPr>
              <a:t>terapéuticas</a:t>
            </a:r>
            <a:r>
              <a:rPr lang="en" sz="1500">
                <a:solidFill>
                  <a:schemeClr val="dk1"/>
                </a:solidFill>
              </a:rPr>
              <a:t> y / o de comportamiento </a:t>
            </a:r>
            <a:endParaRPr sz="1500">
              <a:solidFill>
                <a:schemeClr val="dk1"/>
              </a:solidFill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▫"/>
            </a:pPr>
            <a:r>
              <a:rPr lang="en" sz="1500">
                <a:solidFill>
                  <a:schemeClr val="dk1"/>
                </a:solidFill>
              </a:rPr>
              <a:t>Requieren</a:t>
            </a:r>
            <a:r>
              <a:rPr lang="en" sz="1500">
                <a:solidFill>
                  <a:schemeClr val="dk1"/>
                </a:solidFill>
              </a:rPr>
              <a:t> un programa de apoyo altamente individualizado y de apoyo para acceder su </a:t>
            </a:r>
            <a:r>
              <a:rPr lang="en" sz="1500">
                <a:solidFill>
                  <a:schemeClr val="dk1"/>
                </a:solidFill>
              </a:rPr>
              <a:t>educación y progresar</a:t>
            </a:r>
            <a:r>
              <a:rPr lang="en" sz="1500">
                <a:solidFill>
                  <a:schemeClr val="dk1"/>
                </a:solidFill>
              </a:rPr>
              <a:t>  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▪"/>
            </a:pPr>
            <a:r>
              <a:rPr lang="en" sz="1500">
                <a:solidFill>
                  <a:schemeClr val="dk1"/>
                </a:solidFill>
              </a:rPr>
              <a:t>Apoyando las metas del IEP con </a:t>
            </a:r>
            <a:r>
              <a:rPr lang="en" sz="1500">
                <a:solidFill>
                  <a:schemeClr val="dk1"/>
                </a:solidFill>
              </a:rPr>
              <a:t>énfasis</a:t>
            </a:r>
            <a:r>
              <a:rPr lang="en" sz="1500">
                <a:solidFill>
                  <a:schemeClr val="dk1"/>
                </a:solidFill>
              </a:rPr>
              <a:t> en el desarrollo de habilidades en las </a:t>
            </a:r>
            <a:r>
              <a:rPr lang="en" sz="1500">
                <a:solidFill>
                  <a:schemeClr val="dk1"/>
                </a:solidFill>
              </a:rPr>
              <a:t>áreas</a:t>
            </a:r>
            <a:r>
              <a:rPr lang="en" sz="1500">
                <a:solidFill>
                  <a:schemeClr val="dk1"/>
                </a:solidFill>
              </a:rPr>
              <a:t> de:</a:t>
            </a:r>
            <a:endParaRPr sz="1500">
              <a:solidFill>
                <a:schemeClr val="dk1"/>
              </a:solidFill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▫"/>
            </a:pPr>
            <a:r>
              <a:rPr lang="en" sz="1500">
                <a:solidFill>
                  <a:schemeClr val="dk1"/>
                </a:solidFill>
              </a:rPr>
              <a:t>Comportamiento</a:t>
            </a:r>
            <a:endParaRPr sz="1500">
              <a:solidFill>
                <a:schemeClr val="dk1"/>
              </a:solidFill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▫"/>
            </a:pPr>
            <a:r>
              <a:rPr lang="en" sz="1500">
                <a:solidFill>
                  <a:schemeClr val="dk1"/>
                </a:solidFill>
              </a:rPr>
              <a:t>Socio-emotional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▪"/>
            </a:pPr>
            <a:r>
              <a:rPr lang="en" sz="1500">
                <a:solidFill>
                  <a:schemeClr val="dk1"/>
                </a:solidFill>
              </a:rPr>
              <a:t>Apoyando a los estudiantes mediante horarios individualizados / “</a:t>
            </a:r>
            <a:r>
              <a:rPr lang="en" sz="1500">
                <a:solidFill>
                  <a:schemeClr val="dk1"/>
                </a:solidFill>
              </a:rPr>
              <a:t>híbridos</a:t>
            </a:r>
            <a:r>
              <a:rPr lang="en" sz="1500">
                <a:solidFill>
                  <a:schemeClr val="dk1"/>
                </a:solidFill>
              </a:rPr>
              <a:t>”  </a:t>
            </a:r>
            <a:endParaRPr sz="1500">
              <a:solidFill>
                <a:schemeClr val="dk1"/>
              </a:solidFill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▫"/>
            </a:pPr>
            <a:r>
              <a:rPr lang="en" sz="1500">
                <a:solidFill>
                  <a:schemeClr val="dk1"/>
                </a:solidFill>
              </a:rPr>
              <a:t>Combinación</a:t>
            </a:r>
            <a:r>
              <a:rPr lang="en" sz="1500">
                <a:solidFill>
                  <a:schemeClr val="dk1"/>
                </a:solidFill>
              </a:rPr>
              <a:t> de entornos salón de </a:t>
            </a:r>
            <a:r>
              <a:rPr lang="en" sz="1500">
                <a:solidFill>
                  <a:schemeClr val="dk1"/>
                </a:solidFill>
              </a:rPr>
              <a:t>educación</a:t>
            </a:r>
            <a:r>
              <a:rPr lang="en" sz="1500">
                <a:solidFill>
                  <a:schemeClr val="dk1"/>
                </a:solidFill>
              </a:rPr>
              <a:t> regular y salón de </a:t>
            </a:r>
            <a:r>
              <a:rPr lang="en" sz="1500">
                <a:solidFill>
                  <a:schemeClr val="dk1"/>
                </a:solidFill>
              </a:rPr>
              <a:t>educación</a:t>
            </a:r>
            <a:r>
              <a:rPr lang="en" sz="1500">
                <a:solidFill>
                  <a:schemeClr val="dk1"/>
                </a:solidFill>
              </a:rPr>
              <a:t> especial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▪"/>
            </a:pPr>
            <a:r>
              <a:rPr lang="en" sz="1500">
                <a:solidFill>
                  <a:schemeClr val="dk1"/>
                </a:solidFill>
              </a:rPr>
              <a:t>Si su hijo(a) requiere este programa de apoyo, </a:t>
            </a:r>
            <a:r>
              <a:rPr lang="en" sz="1500" u="sng">
                <a:solidFill>
                  <a:schemeClr val="dk1"/>
                </a:solidFill>
              </a:rPr>
              <a:t>ya </a:t>
            </a:r>
            <a:r>
              <a:rPr lang="en" sz="1500" u="sng">
                <a:solidFill>
                  <a:schemeClr val="dk1"/>
                </a:solidFill>
              </a:rPr>
              <a:t>está</a:t>
            </a:r>
            <a:r>
              <a:rPr lang="en" sz="1500">
                <a:solidFill>
                  <a:schemeClr val="dk1"/>
                </a:solidFill>
              </a:rPr>
              <a:t> en un programa   similar recibiendo este tipo de apoyos en este momento 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▪"/>
            </a:pPr>
            <a:r>
              <a:rPr lang="en" sz="1500">
                <a:solidFill>
                  <a:schemeClr val="dk1"/>
                </a:solidFill>
              </a:rPr>
              <a:t>Disponible solamente en la escuela secundaria </a:t>
            </a:r>
            <a:r>
              <a:rPr lang="en" sz="1500">
                <a:solidFill>
                  <a:schemeClr val="dk1"/>
                </a:solidFill>
              </a:rPr>
              <a:t>Pacific Trails MS</a:t>
            </a:r>
            <a:endParaRPr sz="1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53"/>
          <p:cNvSpPr txBox="1"/>
          <p:nvPr>
            <p:ph type="title"/>
          </p:nvPr>
        </p:nvSpPr>
        <p:spPr>
          <a:xfrm>
            <a:off x="288750" y="530725"/>
            <a:ext cx="40662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Programa modificado</a:t>
            </a:r>
            <a:r>
              <a:rPr lang="en">
                <a:latin typeface="Georgia"/>
                <a:ea typeface="Georgia"/>
                <a:cs typeface="Georgia"/>
                <a:sym typeface="Georgia"/>
              </a:rPr>
              <a:t>:</a:t>
            </a:r>
            <a:endParaRPr sz="14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06" name="Google Shape;506;p53"/>
          <p:cNvSpPr txBox="1"/>
          <p:nvPr>
            <p:ph idx="1" type="body"/>
          </p:nvPr>
        </p:nvSpPr>
        <p:spPr>
          <a:xfrm>
            <a:off x="281425" y="1614875"/>
            <a:ext cx="8510400" cy="336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</a:pPr>
            <a:r>
              <a:rPr lang="en" sz="1600">
                <a:solidFill>
                  <a:schemeClr val="dk1"/>
                </a:solidFill>
              </a:rPr>
              <a:t>Los estudiantes con necesidades moderadas, con necesidades moderadas a severas </a:t>
            </a:r>
            <a:endParaRPr sz="1600">
              <a:solidFill>
                <a:schemeClr val="dk1"/>
              </a:solidFill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▫"/>
            </a:pPr>
            <a:r>
              <a:rPr lang="en" sz="1500">
                <a:solidFill>
                  <a:schemeClr val="dk1"/>
                </a:solidFill>
              </a:rPr>
              <a:t>Requieren de un programa de apoyo altamente individualizado y de apoyo para acceder su educación y progresar </a:t>
            </a:r>
            <a:endParaRPr sz="12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</a:pPr>
            <a:r>
              <a:rPr lang="en" sz="1600">
                <a:solidFill>
                  <a:schemeClr val="dk1"/>
                </a:solidFill>
              </a:rPr>
              <a:t>Apoyando las metas del </a:t>
            </a:r>
            <a:r>
              <a:rPr lang="en" sz="1600">
                <a:solidFill>
                  <a:schemeClr val="dk1"/>
                </a:solidFill>
              </a:rPr>
              <a:t>IEP con </a:t>
            </a:r>
            <a:r>
              <a:rPr lang="en" sz="1600">
                <a:solidFill>
                  <a:schemeClr val="dk1"/>
                </a:solidFill>
              </a:rPr>
              <a:t>énfasis</a:t>
            </a:r>
            <a:r>
              <a:rPr lang="en" sz="1600">
                <a:solidFill>
                  <a:schemeClr val="dk1"/>
                </a:solidFill>
              </a:rPr>
              <a:t> en el desarrollo de habilidades en las </a:t>
            </a:r>
            <a:r>
              <a:rPr lang="en" sz="1600">
                <a:solidFill>
                  <a:schemeClr val="dk1"/>
                </a:solidFill>
              </a:rPr>
              <a:t>áreas</a:t>
            </a:r>
            <a:r>
              <a:rPr lang="en" sz="1600">
                <a:solidFill>
                  <a:schemeClr val="dk1"/>
                </a:solidFill>
              </a:rPr>
              <a:t> de: </a:t>
            </a:r>
            <a:endParaRPr sz="1600"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</a:pPr>
            <a:r>
              <a:rPr lang="en" sz="1400">
                <a:solidFill>
                  <a:schemeClr val="dk1"/>
                </a:solidFill>
              </a:rPr>
              <a:t>Comportamiento</a:t>
            </a:r>
            <a:endParaRPr sz="1400"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</a:pPr>
            <a:r>
              <a:rPr lang="en" sz="1400">
                <a:solidFill>
                  <a:schemeClr val="dk1"/>
                </a:solidFill>
              </a:rPr>
              <a:t>Pragmáticas</a:t>
            </a:r>
            <a:endParaRPr sz="1400"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</a:pPr>
            <a:r>
              <a:rPr lang="en" sz="1400">
                <a:solidFill>
                  <a:schemeClr val="dk1"/>
                </a:solidFill>
              </a:rPr>
              <a:t>Salud</a:t>
            </a:r>
            <a:endParaRPr sz="1400"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</a:pPr>
            <a:r>
              <a:rPr lang="en" sz="1400">
                <a:solidFill>
                  <a:schemeClr val="dk1"/>
                </a:solidFill>
              </a:rPr>
              <a:t>Conexiones de la comunidad</a:t>
            </a:r>
            <a:endParaRPr sz="14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</a:pPr>
            <a:r>
              <a:rPr lang="en" sz="1800">
                <a:solidFill>
                  <a:schemeClr val="dk1"/>
                </a:solidFill>
              </a:rPr>
              <a:t>Los niveles académicos impartidos en estos salones de clase:</a:t>
            </a:r>
            <a:endParaRPr sz="1800"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</a:pPr>
            <a:r>
              <a:rPr lang="en" sz="1400">
                <a:solidFill>
                  <a:schemeClr val="dk1"/>
                </a:solidFill>
              </a:rPr>
              <a:t>Fundacional </a:t>
            </a:r>
            <a:endParaRPr sz="1400"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</a:pPr>
            <a:r>
              <a:rPr lang="en" sz="1400">
                <a:solidFill>
                  <a:schemeClr val="dk1"/>
                </a:solidFill>
              </a:rPr>
              <a:t>Funcional 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507" name="Google Shape;507;p53"/>
          <p:cNvSpPr txBox="1"/>
          <p:nvPr/>
        </p:nvSpPr>
        <p:spPr>
          <a:xfrm>
            <a:off x="3652175" y="2894200"/>
            <a:ext cx="28455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●"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Carrera / Vocacional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●"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Social / Interpersonal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●"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Vida </a:t>
            </a:r>
            <a:r>
              <a:rPr lang="en">
                <a:latin typeface="Georgia"/>
                <a:ea typeface="Georgia"/>
                <a:cs typeface="Georgia"/>
                <a:sym typeface="Georgia"/>
              </a:rPr>
              <a:t>independiente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●"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Recreación</a:t>
            </a:r>
            <a:r>
              <a:rPr lang="en">
                <a:latin typeface="Georgia"/>
                <a:ea typeface="Georgia"/>
                <a:cs typeface="Georgia"/>
                <a:sym typeface="Georgia"/>
              </a:rPr>
              <a:t> / </a:t>
            </a:r>
            <a:r>
              <a:rPr lang="en">
                <a:latin typeface="Georgia"/>
                <a:ea typeface="Georgia"/>
                <a:cs typeface="Georgia"/>
                <a:sym typeface="Georgia"/>
              </a:rPr>
              <a:t>pasatiempos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54"/>
          <p:cNvSpPr txBox="1"/>
          <p:nvPr>
            <p:ph type="title"/>
          </p:nvPr>
        </p:nvSpPr>
        <p:spPr>
          <a:xfrm>
            <a:off x="270700" y="530725"/>
            <a:ext cx="40842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Programa modificado</a:t>
            </a:r>
            <a:r>
              <a:rPr lang="en">
                <a:latin typeface="Georgia"/>
                <a:ea typeface="Georgia"/>
                <a:cs typeface="Georgia"/>
                <a:sym typeface="Georgia"/>
              </a:rPr>
              <a:t>:</a:t>
            </a:r>
            <a:endParaRPr sz="14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13" name="Google Shape;513;p54"/>
          <p:cNvSpPr txBox="1"/>
          <p:nvPr>
            <p:ph idx="1" type="body"/>
          </p:nvPr>
        </p:nvSpPr>
        <p:spPr>
          <a:xfrm>
            <a:off x="281425" y="1462475"/>
            <a:ext cx="8582400" cy="341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</a:pPr>
            <a:r>
              <a:rPr lang="en" sz="1800">
                <a:solidFill>
                  <a:schemeClr val="dk1"/>
                </a:solidFill>
              </a:rPr>
              <a:t>Apoyando a los estudiantes mediante horarios individualizados / “</a:t>
            </a:r>
            <a:r>
              <a:rPr lang="en" sz="1800">
                <a:solidFill>
                  <a:schemeClr val="dk1"/>
                </a:solidFill>
              </a:rPr>
              <a:t>híbridos</a:t>
            </a:r>
            <a:r>
              <a:rPr lang="en" sz="1800">
                <a:solidFill>
                  <a:schemeClr val="dk1"/>
                </a:solidFill>
              </a:rPr>
              <a:t>” </a:t>
            </a:r>
            <a:endParaRPr sz="1800">
              <a:solidFill>
                <a:schemeClr val="dk1"/>
              </a:solidFill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▫"/>
            </a:pPr>
            <a:r>
              <a:rPr lang="en" sz="1500">
                <a:solidFill>
                  <a:schemeClr val="dk1"/>
                </a:solidFill>
              </a:rPr>
              <a:t>Combinando los entornos de salón de educación especial y de salón de educación general</a:t>
            </a:r>
            <a:endParaRPr sz="1500">
              <a:solidFill>
                <a:schemeClr val="dk1"/>
              </a:solidFill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▫"/>
            </a:pPr>
            <a:r>
              <a:rPr lang="en" sz="1500">
                <a:solidFill>
                  <a:schemeClr val="dk1"/>
                </a:solidFill>
              </a:rPr>
              <a:t>Maximizando las oportunidades de </a:t>
            </a:r>
            <a:r>
              <a:rPr lang="en" sz="1500">
                <a:solidFill>
                  <a:schemeClr val="dk1"/>
                </a:solidFill>
              </a:rPr>
              <a:t>inclusión</a:t>
            </a:r>
            <a:r>
              <a:rPr lang="en" sz="1500">
                <a:solidFill>
                  <a:schemeClr val="dk1"/>
                </a:solidFill>
              </a:rPr>
              <a:t> (en </a:t>
            </a:r>
            <a:r>
              <a:rPr lang="en" sz="1500">
                <a:solidFill>
                  <a:schemeClr val="dk1"/>
                </a:solidFill>
              </a:rPr>
              <a:t>educación</a:t>
            </a:r>
            <a:r>
              <a:rPr lang="en" sz="1500">
                <a:solidFill>
                  <a:schemeClr val="dk1"/>
                </a:solidFill>
              </a:rPr>
              <a:t> general) tanto como sea posible y apropiado</a:t>
            </a:r>
            <a:endParaRPr sz="15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▪"/>
            </a:pPr>
            <a:r>
              <a:rPr lang="en" sz="1700">
                <a:solidFill>
                  <a:schemeClr val="dk1"/>
                </a:solidFill>
              </a:rPr>
              <a:t>Disponible solamente en algunas escuelas secundarias</a:t>
            </a:r>
            <a:endParaRPr sz="1700"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</a:pPr>
            <a:r>
              <a:rPr lang="en" sz="1400">
                <a:solidFill>
                  <a:schemeClr val="dk1"/>
                </a:solidFill>
              </a:rPr>
              <a:t>En </a:t>
            </a:r>
            <a:r>
              <a:rPr lang="en" sz="1500">
                <a:solidFill>
                  <a:schemeClr val="dk1"/>
                </a:solidFill>
              </a:rPr>
              <a:t>la escuela secundaria</a:t>
            </a:r>
            <a:r>
              <a:rPr lang="en" sz="1400">
                <a:solidFill>
                  <a:schemeClr val="dk1"/>
                </a:solidFill>
              </a:rPr>
              <a:t> </a:t>
            </a:r>
            <a:r>
              <a:rPr i="1" lang="en" sz="1400">
                <a:solidFill>
                  <a:schemeClr val="dk1"/>
                </a:solidFill>
              </a:rPr>
              <a:t>Oak Crest Middle School</a:t>
            </a:r>
            <a:endParaRPr i="1" sz="1400">
              <a:solidFill>
                <a:schemeClr val="dk1"/>
              </a:solidFill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▫"/>
            </a:pPr>
            <a:r>
              <a:rPr lang="en" sz="1400">
                <a:solidFill>
                  <a:schemeClr val="dk1"/>
                </a:solidFill>
              </a:rPr>
              <a:t>En </a:t>
            </a:r>
            <a:r>
              <a:rPr lang="en" sz="1500">
                <a:solidFill>
                  <a:schemeClr val="dk1"/>
                </a:solidFill>
              </a:rPr>
              <a:t>la escuela secundaria </a:t>
            </a:r>
            <a:r>
              <a:rPr i="1" lang="en" sz="1400">
                <a:solidFill>
                  <a:schemeClr val="dk1"/>
                </a:solidFill>
              </a:rPr>
              <a:t>Carmel Valley Middle School</a:t>
            </a:r>
            <a:endParaRPr i="1" sz="20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</a:pPr>
            <a:r>
              <a:rPr lang="en" sz="1800">
                <a:solidFill>
                  <a:schemeClr val="dk1"/>
                </a:solidFill>
              </a:rPr>
              <a:t>Si su hijo(a) requiere este programa de apoyo, </a:t>
            </a:r>
            <a:r>
              <a:rPr lang="en" sz="1800" u="sng">
                <a:solidFill>
                  <a:schemeClr val="dk1"/>
                </a:solidFill>
              </a:rPr>
              <a:t>ya está</a:t>
            </a:r>
            <a:r>
              <a:rPr lang="en" sz="1800">
                <a:solidFill>
                  <a:schemeClr val="dk1"/>
                </a:solidFill>
              </a:rPr>
              <a:t> en un programa                  similar de primaria recibiendo este tipo de apoyos en este momento 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7"/>
          <p:cNvSpPr txBox="1"/>
          <p:nvPr>
            <p:ph type="title"/>
          </p:nvPr>
        </p:nvSpPr>
        <p:spPr>
          <a:xfrm>
            <a:off x="586225" y="530725"/>
            <a:ext cx="37686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¡BIENVENIDOS!!</a:t>
            </a:r>
            <a:endParaRPr sz="14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96" name="Google Shape;396;p37"/>
          <p:cNvSpPr txBox="1"/>
          <p:nvPr>
            <p:ph idx="1" type="body"/>
          </p:nvPr>
        </p:nvSpPr>
        <p:spPr>
          <a:xfrm>
            <a:off x="586225" y="1614875"/>
            <a:ext cx="7137900" cy="337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La directora de servicios escolares y </a:t>
            </a:r>
            <a:r>
              <a:rPr b="1" lang="en" sz="1800">
                <a:solidFill>
                  <a:schemeClr val="dk1"/>
                </a:solidFill>
              </a:rPr>
              <a:t>estudiantiles</a:t>
            </a:r>
            <a:r>
              <a:rPr b="1" lang="en" sz="1800">
                <a:solidFill>
                  <a:schemeClr val="dk1"/>
                </a:solidFill>
              </a:rPr>
              <a:t>: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Tiffany Hazlewood</a:t>
            </a:r>
            <a:endParaRPr b="1"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</a:pPr>
            <a:r>
              <a:rPr lang="en" sz="1800">
                <a:solidFill>
                  <a:schemeClr val="dk1"/>
                </a:solidFill>
              </a:rPr>
              <a:t>Orgullosamente sirviendo a la comunidad del distrito escolar SDUHSD desde el 2015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</a:pPr>
            <a:r>
              <a:rPr lang="en" sz="1800">
                <a:solidFill>
                  <a:schemeClr val="dk1"/>
                </a:solidFill>
              </a:rPr>
              <a:t>Trabajando en </a:t>
            </a:r>
            <a:r>
              <a:rPr lang="en" sz="1800">
                <a:solidFill>
                  <a:schemeClr val="dk1"/>
                </a:solidFill>
              </a:rPr>
              <a:t>educación</a:t>
            </a:r>
            <a:r>
              <a:rPr lang="en" sz="1800">
                <a:solidFill>
                  <a:schemeClr val="dk1"/>
                </a:solidFill>
              </a:rPr>
              <a:t> desde el 2008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La coordinadora de </a:t>
            </a:r>
            <a:r>
              <a:rPr b="1" lang="en" sz="1800">
                <a:solidFill>
                  <a:schemeClr val="dk1"/>
                </a:solidFill>
              </a:rPr>
              <a:t>educación</a:t>
            </a:r>
            <a:r>
              <a:rPr b="1" lang="en" sz="1800">
                <a:solidFill>
                  <a:schemeClr val="dk1"/>
                </a:solidFill>
              </a:rPr>
              <a:t> especial</a:t>
            </a:r>
            <a:r>
              <a:rPr b="1" lang="en" sz="1800">
                <a:solidFill>
                  <a:schemeClr val="dk1"/>
                </a:solidFill>
              </a:rPr>
              <a:t>: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Melissa Marovich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</a:pPr>
            <a:r>
              <a:rPr lang="en" sz="1800">
                <a:solidFill>
                  <a:schemeClr val="dk1"/>
                </a:solidFill>
              </a:rPr>
              <a:t>Trabajando en </a:t>
            </a:r>
            <a:r>
              <a:rPr lang="en" sz="1800">
                <a:solidFill>
                  <a:schemeClr val="dk1"/>
                </a:solidFill>
              </a:rPr>
              <a:t>educación</a:t>
            </a:r>
            <a:r>
              <a:rPr lang="en" sz="1800">
                <a:solidFill>
                  <a:schemeClr val="dk1"/>
                </a:solidFill>
              </a:rPr>
              <a:t> desde 1996 y en </a:t>
            </a:r>
            <a:r>
              <a:rPr lang="en" sz="1800">
                <a:solidFill>
                  <a:schemeClr val="dk1"/>
                </a:solidFill>
              </a:rPr>
              <a:t>educación</a:t>
            </a:r>
            <a:r>
              <a:rPr lang="en" sz="1800">
                <a:solidFill>
                  <a:schemeClr val="dk1"/>
                </a:solidFill>
              </a:rPr>
              <a:t> especial desde 2016 y </a:t>
            </a:r>
            <a:r>
              <a:rPr lang="en" sz="1800">
                <a:solidFill>
                  <a:schemeClr val="dk1"/>
                </a:solidFill>
              </a:rPr>
              <a:t>aquí</a:t>
            </a:r>
            <a:r>
              <a:rPr lang="en" sz="1800">
                <a:solidFill>
                  <a:schemeClr val="dk1"/>
                </a:solidFill>
              </a:rPr>
              <a:t> en San Dieguito por los </a:t>
            </a:r>
            <a:r>
              <a:rPr lang="en" sz="1800">
                <a:solidFill>
                  <a:schemeClr val="dk1"/>
                </a:solidFill>
              </a:rPr>
              <a:t>últimos</a:t>
            </a:r>
            <a:r>
              <a:rPr lang="en" sz="1800">
                <a:solidFill>
                  <a:schemeClr val="dk1"/>
                </a:solidFill>
              </a:rPr>
              <a:t> 2 </a:t>
            </a:r>
            <a:r>
              <a:rPr lang="en" sz="1800">
                <a:solidFill>
                  <a:schemeClr val="dk1"/>
                </a:solidFill>
              </a:rPr>
              <a:t>años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397" name="Google Shape;397;p37"/>
          <p:cNvSpPr txBox="1"/>
          <p:nvPr/>
        </p:nvSpPr>
        <p:spPr>
          <a:xfrm>
            <a:off x="5017175" y="781675"/>
            <a:ext cx="34554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00FF"/>
                </a:solidFill>
                <a:latin typeface="Georgia"/>
                <a:ea typeface="Georgia"/>
                <a:cs typeface="Georgia"/>
                <a:sym typeface="Georgia"/>
              </a:rPr>
              <a:t>Favor de </a:t>
            </a:r>
            <a:r>
              <a:rPr b="1" lang="en" u="sng">
                <a:solidFill>
                  <a:srgbClr val="9900FF"/>
                </a:solidFill>
                <a:latin typeface="Georgia"/>
                <a:ea typeface="Georgia"/>
                <a:cs typeface="Georgia"/>
                <a:sym typeface="Georgia"/>
              </a:rPr>
              <a:t>silenciar sus </a:t>
            </a:r>
            <a:r>
              <a:rPr b="1" lang="en" u="sng">
                <a:solidFill>
                  <a:srgbClr val="9900FF"/>
                </a:solidFill>
                <a:latin typeface="Georgia"/>
                <a:ea typeface="Georgia"/>
                <a:cs typeface="Georgia"/>
                <a:sym typeface="Georgia"/>
              </a:rPr>
              <a:t>micrófonos</a:t>
            </a:r>
            <a:r>
              <a:rPr lang="en">
                <a:solidFill>
                  <a:srgbClr val="9900FF"/>
                </a:solidFill>
                <a:latin typeface="Georgia"/>
                <a:ea typeface="Georgia"/>
                <a:cs typeface="Georgia"/>
                <a:sym typeface="Georgia"/>
              </a:rPr>
              <a:t>…</a:t>
            </a:r>
            <a:endParaRPr>
              <a:solidFill>
                <a:srgbClr val="9900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00FF"/>
                </a:solidFill>
                <a:latin typeface="Georgia"/>
                <a:ea typeface="Georgia"/>
                <a:cs typeface="Georgia"/>
                <a:sym typeface="Georgia"/>
              </a:rPr>
              <a:t>Al </a:t>
            </a:r>
            <a:r>
              <a:rPr lang="en">
                <a:solidFill>
                  <a:srgbClr val="9900FF"/>
                </a:solidFill>
                <a:latin typeface="Georgia"/>
                <a:ea typeface="Georgia"/>
                <a:cs typeface="Georgia"/>
                <a:sym typeface="Georgia"/>
              </a:rPr>
              <a:t>final</a:t>
            </a:r>
            <a:r>
              <a:rPr lang="en">
                <a:solidFill>
                  <a:srgbClr val="9900FF"/>
                </a:solidFill>
                <a:latin typeface="Georgia"/>
                <a:ea typeface="Georgia"/>
                <a:cs typeface="Georgia"/>
                <a:sym typeface="Georgia"/>
              </a:rPr>
              <a:t> de la </a:t>
            </a:r>
            <a:r>
              <a:rPr lang="en">
                <a:solidFill>
                  <a:srgbClr val="9900FF"/>
                </a:solidFill>
                <a:latin typeface="Georgia"/>
                <a:ea typeface="Georgia"/>
                <a:cs typeface="Georgia"/>
                <a:sym typeface="Georgia"/>
              </a:rPr>
              <a:t>presentación</a:t>
            </a:r>
            <a:r>
              <a:rPr lang="en">
                <a:solidFill>
                  <a:srgbClr val="9900FF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">
                <a:solidFill>
                  <a:srgbClr val="9900FF"/>
                </a:solidFill>
                <a:latin typeface="Georgia"/>
                <a:ea typeface="Georgia"/>
                <a:cs typeface="Georgia"/>
                <a:sym typeface="Georgia"/>
              </a:rPr>
              <a:t>habrá</a:t>
            </a:r>
            <a:r>
              <a:rPr lang="en">
                <a:solidFill>
                  <a:srgbClr val="9900FF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">
                <a:solidFill>
                  <a:srgbClr val="9900FF"/>
                </a:solidFill>
                <a:latin typeface="Georgia"/>
                <a:ea typeface="Georgia"/>
                <a:cs typeface="Georgia"/>
                <a:sym typeface="Georgia"/>
              </a:rPr>
              <a:t>tiempo</a:t>
            </a:r>
            <a:r>
              <a:rPr lang="en">
                <a:solidFill>
                  <a:srgbClr val="9900FF"/>
                </a:solidFill>
                <a:latin typeface="Georgia"/>
                <a:ea typeface="Georgia"/>
                <a:cs typeface="Georgia"/>
                <a:sym typeface="Georgia"/>
              </a:rPr>
              <a:t> para </a:t>
            </a:r>
            <a:r>
              <a:rPr lang="en">
                <a:solidFill>
                  <a:srgbClr val="9900FF"/>
                </a:solidFill>
                <a:latin typeface="Georgia"/>
                <a:ea typeface="Georgia"/>
                <a:cs typeface="Georgia"/>
                <a:sym typeface="Georgia"/>
              </a:rPr>
              <a:t>preguntas</a:t>
            </a:r>
            <a:r>
              <a:rPr lang="en">
                <a:solidFill>
                  <a:srgbClr val="9900FF"/>
                </a:solidFill>
                <a:latin typeface="Georgia"/>
                <a:ea typeface="Georgia"/>
                <a:cs typeface="Georgia"/>
                <a:sym typeface="Georgia"/>
              </a:rPr>
              <a:t> y respuestas</a:t>
            </a:r>
            <a:endParaRPr>
              <a:solidFill>
                <a:srgbClr val="9900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98" name="Google Shape;398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92400" y="677713"/>
            <a:ext cx="734726" cy="734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55"/>
          <p:cNvSpPr txBox="1"/>
          <p:nvPr>
            <p:ph type="title"/>
          </p:nvPr>
        </p:nvSpPr>
        <p:spPr>
          <a:xfrm>
            <a:off x="261675" y="530725"/>
            <a:ext cx="40932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Servicios de </a:t>
            </a:r>
            <a:r>
              <a:rPr lang="en">
                <a:latin typeface="Georgia"/>
                <a:ea typeface="Georgia"/>
                <a:cs typeface="Georgia"/>
                <a:sym typeface="Georgia"/>
              </a:rPr>
              <a:t>instrucción</a:t>
            </a:r>
            <a:r>
              <a:rPr lang="en">
                <a:latin typeface="Georgia"/>
                <a:ea typeface="Georgia"/>
                <a:cs typeface="Georgia"/>
                <a:sym typeface="Georgia"/>
              </a:rPr>
              <a:t> designada</a:t>
            </a:r>
            <a:r>
              <a:rPr lang="en">
                <a:latin typeface="Georgia"/>
                <a:ea typeface="Georgia"/>
                <a:cs typeface="Georgia"/>
                <a:sym typeface="Georgia"/>
              </a:rPr>
              <a:t>:</a:t>
            </a:r>
            <a:endParaRPr sz="14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19" name="Google Shape;519;p55"/>
          <p:cNvSpPr txBox="1"/>
          <p:nvPr>
            <p:ph idx="1" type="body"/>
          </p:nvPr>
        </p:nvSpPr>
        <p:spPr>
          <a:xfrm>
            <a:off x="281425" y="1386275"/>
            <a:ext cx="8572500" cy="351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</a:pPr>
            <a:r>
              <a:rPr lang="en" sz="1800">
                <a:solidFill>
                  <a:schemeClr val="dk1"/>
                </a:solidFill>
              </a:rPr>
              <a:t>El distrito escolar SDUHSD </a:t>
            </a:r>
            <a:r>
              <a:rPr lang="en" sz="1800">
                <a:solidFill>
                  <a:schemeClr val="dk1"/>
                </a:solidFill>
              </a:rPr>
              <a:t>también</a:t>
            </a:r>
            <a:r>
              <a:rPr lang="en" sz="1800">
                <a:solidFill>
                  <a:schemeClr val="dk1"/>
                </a:solidFill>
              </a:rPr>
              <a:t> brinda acceso a muchos otros apoyos en todas las escuelas basado en las necesidades del estudiante (parcial):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</a:endParaRPr>
          </a:p>
        </p:txBody>
      </p:sp>
      <p:graphicFrame>
        <p:nvGraphicFramePr>
          <p:cNvPr id="520" name="Google Shape;520;p55"/>
          <p:cNvGraphicFramePr/>
          <p:nvPr/>
        </p:nvGraphicFramePr>
        <p:xfrm>
          <a:off x="651525" y="224428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{6F29DE1E-8945-49F4-9914-0B5FC2A9741D}</a:tableStyleId>
              </a:tblPr>
              <a:tblGrid>
                <a:gridCol w="4210275"/>
                <a:gridCol w="3992925"/>
              </a:tblGrid>
              <a:tr h="1949275">
                <a:tc>
                  <a:txBody>
                    <a:bodyPr/>
                    <a:lstStyle/>
                    <a:p>
                      <a:pPr indent="-317500" lvl="0" marL="457200" rtl="0" algn="l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Georgia"/>
                        <a:buChar char="●"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Asesoramiento / consejería y</a:t>
                      </a:r>
                      <a:r>
                        <a:rPr lang="en" sz="200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 </a:t>
                      </a:r>
                      <a:r>
                        <a:rPr lang="en" sz="150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orientación</a:t>
                      </a:r>
                      <a:endParaRPr sz="1500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  <a:p>
                      <a:pPr indent="-3238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Georgia"/>
                        <a:buChar char="●"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Asesoramiento / consejería individual</a:t>
                      </a:r>
                      <a:endParaRPr sz="1500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  <a:p>
                      <a:pPr indent="-3238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Georgia"/>
                        <a:buChar char="●"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Apoyos para comportamiento</a:t>
                      </a:r>
                      <a:endParaRPr sz="1500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  <a:p>
                      <a:pPr indent="-3238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Georgia"/>
                        <a:buChar char="●"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Expresión oral y lenguaje</a:t>
                      </a:r>
                      <a:endParaRPr sz="1500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  <a:p>
                      <a:pPr indent="-3238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Georgia"/>
                        <a:buChar char="●"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Terapia ocupacional</a:t>
                      </a:r>
                      <a:endParaRPr sz="1500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  <a:p>
                      <a:pPr indent="-3238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Georgia"/>
                        <a:buChar char="●"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Servicios de salud</a:t>
                      </a:r>
                      <a:endParaRPr sz="1500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23850" lvl="0" marL="457200" rtl="0" algn="l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Georgia"/>
                        <a:buChar char="●"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Terapia física</a:t>
                      </a:r>
                      <a:endParaRPr sz="1500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  <a:p>
                      <a:pPr indent="-3238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Georgia"/>
                        <a:buChar char="●"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Tecnología asistiva / auxiliar</a:t>
                      </a:r>
                      <a:endParaRPr sz="1500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  <a:p>
                      <a:pPr indent="-3238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Georgia"/>
                        <a:buChar char="●"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Transportación</a:t>
                      </a:r>
                      <a:endParaRPr sz="1500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  <a:p>
                      <a:pPr indent="-3238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Georgia"/>
                        <a:buChar char="●"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Apoyos del consorcio NCCSE  </a:t>
                      </a:r>
                      <a:r>
                        <a:rPr lang="en" sz="130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(Orientación y Movilidad O&amp;M, Visual, Auditiva, Sordera y dificultad auditiva DHH)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56"/>
          <p:cNvSpPr txBox="1"/>
          <p:nvPr/>
        </p:nvSpPr>
        <p:spPr>
          <a:xfrm>
            <a:off x="1176625" y="1828800"/>
            <a:ext cx="62691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Información</a:t>
            </a:r>
            <a:r>
              <a:rPr lang="en" sz="4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 del IEP de </a:t>
            </a:r>
            <a:r>
              <a:rPr lang="en" sz="4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Transición</a:t>
            </a:r>
            <a:r>
              <a:rPr lang="en" sz="4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57"/>
          <p:cNvSpPr txBox="1"/>
          <p:nvPr>
            <p:ph type="title"/>
          </p:nvPr>
        </p:nvSpPr>
        <p:spPr>
          <a:xfrm>
            <a:off x="414075" y="530725"/>
            <a:ext cx="4045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Georgia"/>
                <a:ea typeface="Georgia"/>
                <a:cs typeface="Georgia"/>
                <a:sym typeface="Georgia"/>
              </a:rPr>
              <a:t>Lo que </a:t>
            </a:r>
            <a:r>
              <a:rPr lang="en" sz="2300">
                <a:latin typeface="Georgia"/>
                <a:ea typeface="Georgia"/>
                <a:cs typeface="Georgia"/>
                <a:sym typeface="Georgia"/>
              </a:rPr>
              <a:t>estamos haciendo en </a:t>
            </a:r>
            <a:r>
              <a:rPr lang="en" sz="2300">
                <a:latin typeface="Georgia"/>
                <a:ea typeface="Georgia"/>
                <a:cs typeface="Georgia"/>
                <a:sym typeface="Georgia"/>
              </a:rPr>
              <a:t>preparación</a:t>
            </a:r>
            <a:r>
              <a:rPr lang="en" sz="2300"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" sz="2300">
                <a:latin typeface="Georgia"/>
                <a:ea typeface="Georgia"/>
                <a:cs typeface="Georgia"/>
                <a:sym typeface="Georgia"/>
              </a:rPr>
              <a:t>para</a:t>
            </a:r>
            <a:r>
              <a:rPr lang="en" sz="2300">
                <a:latin typeface="Georgia"/>
                <a:ea typeface="Georgia"/>
                <a:cs typeface="Georgia"/>
                <a:sym typeface="Georgia"/>
              </a:rPr>
              <a:t> la junta de </a:t>
            </a:r>
            <a:r>
              <a:rPr lang="en" sz="2300">
                <a:latin typeface="Georgia"/>
                <a:ea typeface="Georgia"/>
                <a:cs typeface="Georgia"/>
                <a:sym typeface="Georgia"/>
              </a:rPr>
              <a:t>transición:</a:t>
            </a:r>
            <a:endParaRPr sz="1300"/>
          </a:p>
        </p:txBody>
      </p:sp>
      <p:sp>
        <p:nvSpPr>
          <p:cNvPr id="531" name="Google Shape;531;p57"/>
          <p:cNvSpPr txBox="1"/>
          <p:nvPr>
            <p:ph idx="1" type="body"/>
          </p:nvPr>
        </p:nvSpPr>
        <p:spPr>
          <a:xfrm>
            <a:off x="414075" y="1425050"/>
            <a:ext cx="8405700" cy="34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lang="en" sz="2000">
                <a:solidFill>
                  <a:schemeClr val="dk1"/>
                </a:solidFill>
              </a:rPr>
              <a:t>Nuestro equipo, en </a:t>
            </a:r>
            <a:r>
              <a:rPr lang="en" sz="2000">
                <a:solidFill>
                  <a:schemeClr val="dk1"/>
                </a:solidFill>
              </a:rPr>
              <a:t>colaboración</a:t>
            </a:r>
            <a:r>
              <a:rPr lang="en" sz="2000">
                <a:solidFill>
                  <a:schemeClr val="dk1"/>
                </a:solidFill>
              </a:rPr>
              <a:t> con los equipos de primaria, ha estado y </a:t>
            </a:r>
            <a:r>
              <a:rPr lang="en" sz="2000">
                <a:solidFill>
                  <a:schemeClr val="dk1"/>
                </a:solidFill>
              </a:rPr>
              <a:t>seguirá</a:t>
            </a:r>
            <a:r>
              <a:rPr lang="en" sz="2000">
                <a:solidFill>
                  <a:schemeClr val="dk1"/>
                </a:solidFill>
              </a:rPr>
              <a:t> trabajando arduamente, para intercambiar la </a:t>
            </a:r>
            <a:r>
              <a:rPr lang="en" sz="2000">
                <a:solidFill>
                  <a:schemeClr val="dk1"/>
                </a:solidFill>
              </a:rPr>
              <a:t>información</a:t>
            </a:r>
            <a:r>
              <a:rPr lang="en" sz="2000">
                <a:solidFill>
                  <a:schemeClr val="dk1"/>
                </a:solidFill>
              </a:rPr>
              <a:t> necesaria sobre su hijo(a)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lang="en" sz="2000">
                <a:solidFill>
                  <a:schemeClr val="dk1"/>
                </a:solidFill>
              </a:rPr>
              <a:t>Sus equipos de primaria </a:t>
            </a:r>
            <a:r>
              <a:rPr lang="en" sz="2000">
                <a:solidFill>
                  <a:schemeClr val="dk1"/>
                </a:solidFill>
              </a:rPr>
              <a:t>están</a:t>
            </a:r>
            <a:r>
              <a:rPr lang="en" sz="2000">
                <a:solidFill>
                  <a:schemeClr val="dk1"/>
                </a:solidFill>
              </a:rPr>
              <a:t> </a:t>
            </a:r>
            <a:r>
              <a:rPr lang="en" sz="2000">
                <a:solidFill>
                  <a:schemeClr val="dk1"/>
                </a:solidFill>
              </a:rPr>
              <a:t>comprometidos</a:t>
            </a:r>
            <a:r>
              <a:rPr lang="en" sz="2000">
                <a:solidFill>
                  <a:schemeClr val="dk1"/>
                </a:solidFill>
              </a:rPr>
              <a:t> a ayudarnos a aprender tanto como podamos sobre su hijo(a) </a:t>
            </a:r>
            <a:r>
              <a:rPr lang="en" sz="1700">
                <a:solidFill>
                  <a:schemeClr val="dk1"/>
                </a:solidFill>
              </a:rPr>
              <a:t>(sus fortalezas,  sus necesidades, sus gustos, etc.)</a:t>
            </a:r>
            <a:r>
              <a:rPr lang="en" sz="1800">
                <a:solidFill>
                  <a:schemeClr val="dk1"/>
                </a:solidFill>
              </a:rPr>
              <a:t> </a:t>
            </a:r>
            <a:r>
              <a:rPr lang="en" sz="2000">
                <a:solidFill>
                  <a:schemeClr val="dk1"/>
                </a:solidFill>
              </a:rPr>
              <a:t>antes de que entremos a la junta</a:t>
            </a:r>
            <a:endParaRPr sz="22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lang="en" sz="2000">
                <a:solidFill>
                  <a:schemeClr val="dk1"/>
                </a:solidFill>
              </a:rPr>
              <a:t>Estamos todos unidos en ello por el beneficio educativo de...            </a:t>
            </a:r>
            <a:r>
              <a:rPr b="1" lang="en" sz="2000" u="sng">
                <a:solidFill>
                  <a:schemeClr val="dk1"/>
                </a:solidFill>
              </a:rPr>
              <a:t>su hijo(a)</a:t>
            </a:r>
            <a:r>
              <a:rPr lang="en" sz="2000">
                <a:solidFill>
                  <a:schemeClr val="dk1"/>
                </a:solidFill>
              </a:rPr>
              <a:t>. </a:t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58"/>
          <p:cNvSpPr txBox="1"/>
          <p:nvPr>
            <p:ph type="title"/>
          </p:nvPr>
        </p:nvSpPr>
        <p:spPr>
          <a:xfrm>
            <a:off x="243650" y="530725"/>
            <a:ext cx="42681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¿</a:t>
            </a:r>
            <a:r>
              <a:rPr lang="en">
                <a:latin typeface="Georgia"/>
                <a:ea typeface="Georgia"/>
                <a:cs typeface="Georgia"/>
                <a:sym typeface="Georgia"/>
              </a:rPr>
              <a:t>Qué</a:t>
            </a:r>
            <a:r>
              <a:rPr lang="en">
                <a:latin typeface="Georgia"/>
                <a:ea typeface="Georgia"/>
                <a:cs typeface="Georgia"/>
                <a:sym typeface="Georgia"/>
              </a:rPr>
              <a:t> esperar en la junta de </a:t>
            </a:r>
            <a:r>
              <a:rPr lang="en">
                <a:latin typeface="Georgia"/>
                <a:ea typeface="Georgia"/>
                <a:cs typeface="Georgia"/>
                <a:sym typeface="Georgia"/>
              </a:rPr>
              <a:t>transición</a:t>
            </a:r>
            <a:r>
              <a:rPr lang="en">
                <a:latin typeface="Georgia"/>
                <a:ea typeface="Georgia"/>
                <a:cs typeface="Georgia"/>
                <a:sym typeface="Georgia"/>
              </a:rPr>
              <a:t>?</a:t>
            </a:r>
            <a:r>
              <a:rPr lang="en">
                <a:latin typeface="Georgia"/>
                <a:ea typeface="Georgia"/>
                <a:cs typeface="Georgia"/>
                <a:sym typeface="Georgia"/>
              </a:rPr>
              <a:t>:</a:t>
            </a:r>
            <a:endParaRPr sz="14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37" name="Google Shape;537;p58"/>
          <p:cNvSpPr txBox="1"/>
          <p:nvPr>
            <p:ph idx="1" type="body"/>
          </p:nvPr>
        </p:nvSpPr>
        <p:spPr>
          <a:xfrm>
            <a:off x="281425" y="1522075"/>
            <a:ext cx="8529900" cy="347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6075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50"/>
              <a:buChar char="▪"/>
            </a:pPr>
            <a:r>
              <a:rPr lang="en" sz="1850">
                <a:solidFill>
                  <a:schemeClr val="dk1"/>
                </a:solidFill>
              </a:rPr>
              <a:t>El proceso de transición tiene como fin heredar los servicios y metas del IEP que su hijo(a) está recibiendo ahora, en la escuela primaria, y traducirlos en apoyos y servicios del distrito escolar SDUHSD.</a:t>
            </a:r>
            <a:endParaRPr sz="1850">
              <a:solidFill>
                <a:schemeClr val="dk1"/>
              </a:solidFill>
            </a:endParaRPr>
          </a:p>
          <a:p>
            <a:pPr indent="-3460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50"/>
              <a:buChar char="▪"/>
            </a:pPr>
            <a:r>
              <a:rPr lang="en" sz="1850">
                <a:solidFill>
                  <a:schemeClr val="dk1"/>
                </a:solidFill>
              </a:rPr>
              <a:t>Debido a la naturaleza de la programación diferente de la escuela primaria a escuela secundaria (los cursos que se ofrecen, el horario de clases, etc.), esto puede parecer diferente, pero los equipos trabajan en colaboración para hacer que la oferta de </a:t>
            </a:r>
            <a:r>
              <a:rPr lang="en" sz="1850">
                <a:solidFill>
                  <a:schemeClr val="dk1"/>
                </a:solidFill>
              </a:rPr>
              <a:t>educación pública gratuita y apropiada</a:t>
            </a:r>
            <a:r>
              <a:rPr lang="en" sz="1850">
                <a:solidFill>
                  <a:schemeClr val="dk1"/>
                </a:solidFill>
              </a:rPr>
              <a:t> FAPE más comparable y adecuada esté disponible para su hijo(a) a medida                que hacen la transición</a:t>
            </a:r>
            <a:endParaRPr sz="18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85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59"/>
          <p:cNvSpPr txBox="1"/>
          <p:nvPr>
            <p:ph type="title"/>
          </p:nvPr>
        </p:nvSpPr>
        <p:spPr>
          <a:xfrm>
            <a:off x="288750" y="530725"/>
            <a:ext cx="42591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¿</a:t>
            </a:r>
            <a:r>
              <a:rPr lang="en">
                <a:latin typeface="Georgia"/>
                <a:ea typeface="Georgia"/>
                <a:cs typeface="Georgia"/>
                <a:sym typeface="Georgia"/>
              </a:rPr>
              <a:t>Qué esperar en la junta de transición?</a:t>
            </a:r>
            <a:endParaRPr sz="14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43" name="Google Shape;543;p59"/>
          <p:cNvSpPr txBox="1"/>
          <p:nvPr>
            <p:ph idx="1" type="body"/>
          </p:nvPr>
        </p:nvSpPr>
        <p:spPr>
          <a:xfrm>
            <a:off x="177475" y="1538675"/>
            <a:ext cx="7736700" cy="342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9725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50"/>
              <a:buChar char="▪"/>
            </a:pPr>
            <a:r>
              <a:rPr lang="en" sz="1750">
                <a:solidFill>
                  <a:schemeClr val="dk1"/>
                </a:solidFill>
              </a:rPr>
              <a:t>Un invitado del distrito escolar SDUHSD se unirá al equipo del IEP actual de su hijo(a), incluyendo los padres, para aprender un poco más sobre su hijo(a) y traducir su </a:t>
            </a:r>
            <a:r>
              <a:rPr lang="en" sz="1750">
                <a:solidFill>
                  <a:schemeClr val="dk1"/>
                </a:solidFill>
              </a:rPr>
              <a:t>educación</a:t>
            </a:r>
            <a:r>
              <a:rPr lang="en" sz="1750">
                <a:solidFill>
                  <a:schemeClr val="dk1"/>
                </a:solidFill>
              </a:rPr>
              <a:t> </a:t>
            </a:r>
            <a:r>
              <a:rPr lang="en" sz="1750">
                <a:solidFill>
                  <a:schemeClr val="dk1"/>
                </a:solidFill>
              </a:rPr>
              <a:t>pública</a:t>
            </a:r>
            <a:r>
              <a:rPr lang="en" sz="1750">
                <a:solidFill>
                  <a:schemeClr val="dk1"/>
                </a:solidFill>
              </a:rPr>
              <a:t> gratuita y apropiada FAPE para el año escolar 2022/2023</a:t>
            </a:r>
            <a:endParaRPr sz="1750">
              <a:solidFill>
                <a:schemeClr val="dk1"/>
              </a:solidFill>
            </a:endParaRPr>
          </a:p>
          <a:p>
            <a:pPr indent="-3397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0"/>
              <a:buChar char="▪"/>
            </a:pPr>
            <a:r>
              <a:rPr lang="en" sz="1750">
                <a:solidFill>
                  <a:schemeClr val="dk1"/>
                </a:solidFill>
              </a:rPr>
              <a:t>No dude en traer sus preguntas específicas relacionadas con el IEP y las necesidades de su hijo(a); haremos todo lo posible para ayudar a responder lo que podamos.</a:t>
            </a:r>
            <a:endParaRPr sz="1750">
              <a:solidFill>
                <a:schemeClr val="dk1"/>
              </a:solidFill>
            </a:endParaRPr>
          </a:p>
          <a:p>
            <a:pPr indent="-327025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50"/>
              <a:buChar char="●"/>
            </a:pPr>
            <a:r>
              <a:rPr lang="en" sz="1550">
                <a:solidFill>
                  <a:schemeClr val="dk1"/>
                </a:solidFill>
              </a:rPr>
              <a:t>Sin embargo, el conocimiento es poder... le alentamos a unirse a todas las sesiones de información que pueda (como esta) para aprender sobre  nuestro Distrito en general.</a:t>
            </a:r>
            <a:endParaRPr sz="1550">
              <a:solidFill>
                <a:schemeClr val="dk1"/>
              </a:solidFill>
            </a:endParaRPr>
          </a:p>
          <a:p>
            <a:pPr indent="-327025" lvl="1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50"/>
              <a:buChar char="○"/>
            </a:pPr>
            <a:r>
              <a:rPr lang="en" sz="1550">
                <a:solidFill>
                  <a:schemeClr val="dk1"/>
                </a:solidFill>
              </a:rPr>
              <a:t>Los detalles se publican en las </a:t>
            </a:r>
            <a:r>
              <a:rPr lang="en" sz="1550">
                <a:solidFill>
                  <a:schemeClr val="dk1"/>
                </a:solidFill>
              </a:rPr>
              <a:t>páginas</a:t>
            </a:r>
            <a:r>
              <a:rPr lang="en" sz="1550">
                <a:solidFill>
                  <a:schemeClr val="dk1"/>
                </a:solidFill>
              </a:rPr>
              <a:t> web de las escuelas secundarias</a:t>
            </a:r>
            <a:endParaRPr sz="15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914400" marR="85614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60"/>
          <p:cNvSpPr txBox="1"/>
          <p:nvPr>
            <p:ph type="title"/>
          </p:nvPr>
        </p:nvSpPr>
        <p:spPr>
          <a:xfrm>
            <a:off x="586225" y="530725"/>
            <a:ext cx="37686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¿</a:t>
            </a:r>
            <a:r>
              <a:rPr lang="en">
                <a:latin typeface="Georgia"/>
                <a:ea typeface="Georgia"/>
                <a:cs typeface="Georgia"/>
                <a:sym typeface="Georgia"/>
              </a:rPr>
              <a:t>Qué</a:t>
            </a:r>
            <a:r>
              <a:rPr lang="en">
                <a:latin typeface="Georgia"/>
                <a:ea typeface="Georgia"/>
                <a:cs typeface="Georgia"/>
                <a:sym typeface="Georgia"/>
              </a:rPr>
              <a:t> esperar en la </a:t>
            </a:r>
            <a:r>
              <a:rPr lang="en">
                <a:latin typeface="Georgia"/>
                <a:ea typeface="Georgia"/>
                <a:cs typeface="Georgia"/>
                <a:sym typeface="Georgia"/>
              </a:rPr>
              <a:t>transición</a:t>
            </a:r>
            <a:r>
              <a:rPr lang="en">
                <a:latin typeface="Georgia"/>
                <a:ea typeface="Georgia"/>
                <a:cs typeface="Georgia"/>
                <a:sym typeface="Georgia"/>
              </a:rPr>
              <a:t>?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graphicFrame>
        <p:nvGraphicFramePr>
          <p:cNvPr id="549" name="Google Shape;549;p60"/>
          <p:cNvGraphicFramePr/>
          <p:nvPr/>
        </p:nvGraphicFramePr>
        <p:xfrm>
          <a:off x="327250" y="1772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{6F29DE1E-8945-49F4-9914-0B5FC2A9741D}</a:tableStyleId>
              </a:tblPr>
              <a:tblGrid>
                <a:gridCol w="1790575"/>
                <a:gridCol w="6035600"/>
              </a:tblGrid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¿Cuando</a:t>
                      </a:r>
                      <a:r>
                        <a:rPr b="1" lang="en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?</a:t>
                      </a:r>
                      <a:endParaRPr b="1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Tome lugar entre marzo y abril de </a:t>
                      </a:r>
                      <a:r>
                        <a:rPr lang="en" sz="12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2022</a:t>
                      </a:r>
                      <a:endParaRPr sz="120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/>
                </a:tc>
              </a:tr>
              <a:tr h="1280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¿Con q</a:t>
                      </a:r>
                      <a:r>
                        <a:rPr b="1" lang="en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uién</a:t>
                      </a:r>
                      <a:r>
                        <a:rPr b="1" lang="en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?</a:t>
                      </a:r>
                      <a:endParaRPr b="1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85614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Un invitado(a)/representante del distrito escolar SDUHSD</a:t>
                      </a:r>
                      <a:endParaRPr sz="120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  <a:p>
                      <a:pPr indent="0" lvl="0" marL="0" marR="85614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Los miembros necesarios del equipo del IEP de primaria (trabaje con el maestro administrador del caso de su hijo(a) en esos detalles)</a:t>
                      </a:r>
                      <a:endParaRPr sz="120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  <a:p>
                      <a:pPr indent="0" lvl="0" marL="0" marR="85614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Padres</a:t>
                      </a:r>
                      <a:endParaRPr sz="120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  <a:p>
                      <a:pPr indent="0" lvl="0" marL="0" marR="85614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Estudiante</a:t>
                      </a:r>
                      <a:endParaRPr sz="120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  <a:p>
                      <a:pPr indent="0" lvl="0" marL="0" marR="85614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Cualquier otra persona a la que le gustaría incluir/invitar</a:t>
                      </a:r>
                      <a:endParaRPr sz="120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  <a:p>
                      <a:pPr indent="0" lvl="0" marL="0" marR="85614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¿</a:t>
                      </a:r>
                      <a:r>
                        <a:rPr b="1" lang="en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Lugar</a:t>
                      </a:r>
                      <a:r>
                        <a:rPr b="1" lang="en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?</a:t>
                      </a:r>
                      <a:endParaRPr b="1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Virtualmente</a:t>
                      </a:r>
                      <a:endParaRPr sz="120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/>
                </a:tc>
              </a:tr>
              <a:tr h="731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¿</a:t>
                      </a:r>
                      <a:r>
                        <a:rPr b="1" lang="en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Cómo</a:t>
                      </a:r>
                      <a:r>
                        <a:rPr b="1" lang="en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?</a:t>
                      </a:r>
                      <a:endParaRPr b="1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Las juntas usualmente toman cerca de 30 minutos </a:t>
                      </a:r>
                      <a:endParaRPr sz="120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Estamos interpretando el IEP, no se </a:t>
                      </a:r>
                      <a:r>
                        <a:rPr lang="en" sz="12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está</a:t>
                      </a:r>
                      <a:r>
                        <a:rPr lang="en" sz="12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 re-</a:t>
                      </a:r>
                      <a:r>
                        <a:rPr lang="en" sz="12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escribiendo</a:t>
                      </a:r>
                      <a:r>
                        <a:rPr lang="en" sz="12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; no toma tanto tiempo          como una junta típica del IEP</a:t>
                      </a:r>
                      <a:endParaRPr sz="120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61"/>
          <p:cNvSpPr txBox="1"/>
          <p:nvPr>
            <p:ph type="title"/>
          </p:nvPr>
        </p:nvSpPr>
        <p:spPr>
          <a:xfrm>
            <a:off x="252675" y="530725"/>
            <a:ext cx="41022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Después</a:t>
            </a:r>
            <a:r>
              <a:rPr lang="en">
                <a:latin typeface="Georgia"/>
                <a:ea typeface="Georgia"/>
                <a:cs typeface="Georgia"/>
                <a:sym typeface="Georgia"/>
              </a:rPr>
              <a:t> de la junta de </a:t>
            </a:r>
            <a:r>
              <a:rPr lang="en">
                <a:latin typeface="Georgia"/>
                <a:ea typeface="Georgia"/>
                <a:cs typeface="Georgia"/>
                <a:sym typeface="Georgia"/>
              </a:rPr>
              <a:t>transición</a:t>
            </a:r>
            <a:r>
              <a:rPr lang="en">
                <a:latin typeface="Georgia"/>
                <a:ea typeface="Georgia"/>
                <a:cs typeface="Georgia"/>
                <a:sym typeface="Georgia"/>
              </a:rPr>
              <a:t>:</a:t>
            </a:r>
            <a:endParaRPr sz="14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55" name="Google Shape;555;p61"/>
          <p:cNvSpPr txBox="1"/>
          <p:nvPr>
            <p:ph idx="1" type="body"/>
          </p:nvPr>
        </p:nvSpPr>
        <p:spPr>
          <a:xfrm>
            <a:off x="252675" y="1394650"/>
            <a:ext cx="8712300" cy="369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Char char="▪"/>
            </a:pPr>
            <a:r>
              <a:rPr lang="en" sz="1500">
                <a:solidFill>
                  <a:schemeClr val="dk1"/>
                </a:solidFill>
              </a:rPr>
              <a:t>Inquietudes</a:t>
            </a:r>
            <a:r>
              <a:rPr lang="en" sz="1500">
                <a:solidFill>
                  <a:schemeClr val="dk1"/>
                </a:solidFill>
              </a:rPr>
              <a:t>, actualizaciones, etc…</a:t>
            </a:r>
            <a:endParaRPr sz="1500"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▫"/>
            </a:pPr>
            <a:r>
              <a:rPr lang="en" sz="1100">
                <a:solidFill>
                  <a:schemeClr val="dk1"/>
                </a:solidFill>
              </a:rPr>
              <a:t>Las cosas pueden cambiar….lo comprendemos totalmente</a:t>
            </a:r>
            <a:endParaRPr sz="1100"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▫"/>
            </a:pPr>
            <a:r>
              <a:rPr lang="en" sz="1100">
                <a:solidFill>
                  <a:schemeClr val="dk1"/>
                </a:solidFill>
              </a:rPr>
              <a:t>Estamos seguros de que el maestro administrador del caso de su hijo(a) nos </a:t>
            </a:r>
            <a:r>
              <a:rPr lang="en" sz="1100">
                <a:solidFill>
                  <a:schemeClr val="dk1"/>
                </a:solidFill>
              </a:rPr>
              <a:t>notificará</a:t>
            </a:r>
            <a:r>
              <a:rPr lang="en" sz="1100">
                <a:solidFill>
                  <a:schemeClr val="dk1"/>
                </a:solidFill>
              </a:rPr>
              <a:t> sobre cualquier asunto importante, pero si desea usted </a:t>
            </a:r>
            <a:r>
              <a:rPr lang="en" sz="1100">
                <a:solidFill>
                  <a:schemeClr val="dk1"/>
                </a:solidFill>
              </a:rPr>
              <a:t>comunicarse</a:t>
            </a:r>
            <a:r>
              <a:rPr lang="en" sz="1100">
                <a:solidFill>
                  <a:schemeClr val="dk1"/>
                </a:solidFill>
              </a:rPr>
              <a:t> con nosotros, estamos </a:t>
            </a:r>
            <a:r>
              <a:rPr lang="en" sz="1100">
                <a:solidFill>
                  <a:schemeClr val="dk1"/>
                </a:solidFill>
              </a:rPr>
              <a:t>aquí</a:t>
            </a:r>
            <a:r>
              <a:rPr lang="en" sz="1100">
                <a:solidFill>
                  <a:schemeClr val="dk1"/>
                </a:solidFill>
              </a:rPr>
              <a:t> para ayudarle</a:t>
            </a:r>
            <a:endParaRPr sz="11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▪"/>
            </a:pPr>
            <a:r>
              <a:rPr lang="en" sz="1500">
                <a:solidFill>
                  <a:schemeClr val="dk1"/>
                </a:solidFill>
              </a:rPr>
              <a:t>Asegúrese de que toda la documentación de inscripción esté en orden</a:t>
            </a:r>
            <a:endParaRPr sz="1500"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▫"/>
            </a:pPr>
            <a:r>
              <a:rPr lang="en" sz="1100">
                <a:solidFill>
                  <a:schemeClr val="dk1"/>
                </a:solidFill>
              </a:rPr>
              <a:t>Usted DEBE de inscribir a su hijo(a) en la escuela que le corresponde por área de residencia </a:t>
            </a:r>
            <a:endParaRPr sz="900"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▫"/>
            </a:pPr>
            <a:r>
              <a:rPr lang="en" sz="1100">
                <a:solidFill>
                  <a:schemeClr val="dk1"/>
                </a:solidFill>
              </a:rPr>
              <a:t>Si está usted solicitando un traslado a otra de las escuelas, esté pendiente de las fechas límite para entregar esa solicitud</a:t>
            </a:r>
            <a:endParaRPr sz="11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</a:pPr>
            <a:r>
              <a:rPr lang="en" sz="1500">
                <a:solidFill>
                  <a:schemeClr val="dk1"/>
                </a:solidFill>
              </a:rPr>
              <a:t>Esté al pendiente de su correo electrónico y de la página web de la escuela </a:t>
            </a:r>
            <a:endParaRPr sz="1600"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▫"/>
            </a:pPr>
            <a:r>
              <a:rPr lang="en" sz="1100">
                <a:solidFill>
                  <a:schemeClr val="dk1"/>
                </a:solidFill>
              </a:rPr>
              <a:t>Los eventos de orientación para estudiantes de nuevo ingreso ocurren durante el verano para dar la bienvenida a las familias (a los padres y a los estudiantes) </a:t>
            </a:r>
            <a:endParaRPr sz="1100"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▫"/>
            </a:pPr>
            <a:r>
              <a:rPr lang="en" sz="1100">
                <a:solidFill>
                  <a:schemeClr val="dk1"/>
                </a:solidFill>
              </a:rPr>
              <a:t>Todas las escuelas ofrecen diferentes enfoques; </a:t>
            </a:r>
            <a:r>
              <a:rPr lang="en" sz="11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</a:t>
            </a:r>
            <a:r>
              <a:rPr lang="en" sz="1100">
                <a:solidFill>
                  <a:schemeClr val="dk1"/>
                </a:solidFill>
              </a:rPr>
              <a:t>No se pierda estas oportunidades con diversión!</a:t>
            </a:r>
            <a:endParaRPr sz="11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▪"/>
            </a:pPr>
            <a:r>
              <a:rPr lang="en" sz="1500">
                <a:solidFill>
                  <a:schemeClr val="dk1"/>
                </a:solidFill>
              </a:rPr>
              <a:t>Tenga en cuenta que</a:t>
            </a:r>
            <a:r>
              <a:rPr lang="en" sz="1500">
                <a:solidFill>
                  <a:schemeClr val="dk1"/>
                </a:solidFill>
              </a:rPr>
              <a:t>…</a:t>
            </a:r>
            <a:endParaRPr sz="1500"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▫"/>
            </a:pPr>
            <a:r>
              <a:rPr lang="en" sz="1100">
                <a:solidFill>
                  <a:schemeClr val="dk1"/>
                </a:solidFill>
              </a:rPr>
              <a:t>A los maestros administradores de casos se les asignan sus grupos a principios del otoño, poco                                              antes de que comienzan las clases</a:t>
            </a:r>
            <a:endParaRPr sz="1100">
              <a:solidFill>
                <a:schemeClr val="dk1"/>
              </a:solidFill>
            </a:endParaRPr>
          </a:p>
          <a:p>
            <a:pPr indent="-2921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</a:pPr>
            <a:r>
              <a:rPr lang="en" sz="1000">
                <a:solidFill>
                  <a:schemeClr val="dk1"/>
                </a:solidFill>
              </a:rPr>
              <a:t>No podemos garantizar ni confirmar a quién se le asignará a su hijo(a) anticipadamente</a:t>
            </a:r>
            <a:endParaRPr sz="1000"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▫"/>
            </a:pPr>
            <a:r>
              <a:rPr lang="en" sz="1100">
                <a:solidFill>
                  <a:schemeClr val="dk1"/>
                </a:solidFill>
              </a:rPr>
              <a:t>El nuevo maestro administrador del caso de su hijo(a) se comunicará con usted al inicio del año escolar</a:t>
            </a:r>
            <a:endParaRPr sz="1100">
              <a:solidFill>
                <a:schemeClr val="dk1"/>
              </a:solidFill>
            </a:endParaRPr>
          </a:p>
          <a:p>
            <a:pPr indent="0" lvl="0" marL="914400" marR="85614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pic>
        <p:nvPicPr>
          <p:cNvPr id="556" name="Google Shape;556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1775" y="58150"/>
            <a:ext cx="2253375" cy="126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62"/>
          <p:cNvSpPr txBox="1"/>
          <p:nvPr>
            <p:ph type="ctrTitle"/>
          </p:nvPr>
        </p:nvSpPr>
        <p:spPr>
          <a:xfrm>
            <a:off x="3889200" y="648250"/>
            <a:ext cx="5037600" cy="89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latin typeface="Georgia"/>
                <a:ea typeface="Georgia"/>
                <a:cs typeface="Georgia"/>
                <a:sym typeface="Georgia"/>
              </a:rPr>
              <a:t>Traten de relajarse ;)</a:t>
            </a:r>
            <a:endParaRPr sz="38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62" name="Google Shape;562;p62"/>
          <p:cNvSpPr txBox="1"/>
          <p:nvPr>
            <p:ph idx="1" type="subTitle"/>
          </p:nvPr>
        </p:nvSpPr>
        <p:spPr>
          <a:xfrm>
            <a:off x="3838425" y="1501025"/>
            <a:ext cx="4989900" cy="26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</a:t>
            </a:r>
            <a:r>
              <a:rPr b="0" lang="en"/>
              <a:t>¡</a:t>
            </a:r>
            <a:r>
              <a:rPr lang="en"/>
              <a:t>Nosotros</a:t>
            </a:r>
            <a:r>
              <a:rPr lang="en"/>
              <a:t> nos encargamos!!!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/>
              <a:t>Prometemos</a:t>
            </a:r>
            <a:r>
              <a:rPr lang="en" sz="2000"/>
              <a:t> </a:t>
            </a:r>
            <a:r>
              <a:rPr b="0" lang="en" sz="2000"/>
              <a:t>que trabajaremos incansablemente para prepararnos para su hijo(a) mucho </a:t>
            </a:r>
            <a:r>
              <a:rPr b="0" lang="en" sz="2000"/>
              <a:t>después</a:t>
            </a:r>
            <a:r>
              <a:rPr b="0" lang="en" sz="2000"/>
              <a:t> de la junta de </a:t>
            </a:r>
            <a:r>
              <a:rPr b="0" lang="en" sz="2000"/>
              <a:t>transición...ustedes traten de disfrutar de sus últimos días como estudiantes de primaria.</a:t>
            </a:r>
            <a:endParaRPr sz="2000"/>
          </a:p>
        </p:txBody>
      </p:sp>
      <p:pic>
        <p:nvPicPr>
          <p:cNvPr id="563" name="Google Shape;563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850" y="1289625"/>
            <a:ext cx="2915201" cy="218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63"/>
          <p:cNvSpPr txBox="1"/>
          <p:nvPr>
            <p:ph type="ctrTitle"/>
          </p:nvPr>
        </p:nvSpPr>
        <p:spPr>
          <a:xfrm>
            <a:off x="3465100" y="216575"/>
            <a:ext cx="5369100" cy="155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latin typeface="Georgia"/>
                <a:ea typeface="Georgia"/>
                <a:cs typeface="Georgia"/>
                <a:sym typeface="Georgia"/>
              </a:rPr>
              <a:t>La p</a:t>
            </a:r>
            <a:r>
              <a:rPr lang="en" sz="4100">
                <a:latin typeface="Georgia"/>
                <a:ea typeface="Georgia"/>
                <a:cs typeface="Georgia"/>
                <a:sym typeface="Georgia"/>
              </a:rPr>
              <a:t>articipación</a:t>
            </a:r>
            <a:r>
              <a:rPr lang="en" sz="4100">
                <a:latin typeface="Georgia"/>
                <a:ea typeface="Georgia"/>
                <a:cs typeface="Georgia"/>
                <a:sym typeface="Georgia"/>
              </a:rPr>
              <a:t> de los padres</a:t>
            </a:r>
            <a:r>
              <a:rPr lang="en" sz="4100"/>
              <a:t>...</a:t>
            </a:r>
            <a:endParaRPr sz="4100"/>
          </a:p>
        </p:txBody>
      </p:sp>
      <p:sp>
        <p:nvSpPr>
          <p:cNvPr id="569" name="Google Shape;569;p63"/>
          <p:cNvSpPr txBox="1"/>
          <p:nvPr>
            <p:ph idx="1" type="subTitle"/>
          </p:nvPr>
        </p:nvSpPr>
        <p:spPr>
          <a:xfrm>
            <a:off x="4113600" y="1882025"/>
            <a:ext cx="4505700" cy="26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Demos la bienvenida a: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Janet Fioriti</a:t>
            </a:r>
            <a:r>
              <a:rPr b="0" lang="en"/>
              <a:t>,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/>
              <a:t>Madre de </a:t>
            </a:r>
            <a:r>
              <a:rPr b="0" lang="en"/>
              <a:t>estudiantes</a:t>
            </a:r>
            <a:r>
              <a:rPr b="0" lang="en"/>
              <a:t> actualmente en el distrito</a:t>
            </a:r>
            <a:r>
              <a:rPr b="0" lang="en"/>
              <a:t> escolar SDUHSD</a:t>
            </a:r>
            <a:endParaRPr b="0"/>
          </a:p>
        </p:txBody>
      </p:sp>
      <p:pic>
        <p:nvPicPr>
          <p:cNvPr id="570" name="Google Shape;570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400" y="1016900"/>
            <a:ext cx="2969800" cy="2733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64"/>
          <p:cNvSpPr txBox="1"/>
          <p:nvPr>
            <p:ph type="ctrTitle"/>
          </p:nvPr>
        </p:nvSpPr>
        <p:spPr>
          <a:xfrm>
            <a:off x="685800" y="2085200"/>
            <a:ext cx="8125500" cy="229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¡Muchas Gracias</a:t>
            </a:r>
            <a:r>
              <a:rPr lang="en" sz="3600"/>
              <a:t>!</a:t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>
              <a:solidFill>
                <a:schemeClr val="accent3"/>
              </a:solidFill>
            </a:endParaRPr>
          </a:p>
        </p:txBody>
      </p:sp>
      <p:sp>
        <p:nvSpPr>
          <p:cNvPr id="576" name="Google Shape;576;p64"/>
          <p:cNvSpPr txBox="1"/>
          <p:nvPr/>
        </p:nvSpPr>
        <p:spPr>
          <a:xfrm>
            <a:off x="1219775" y="4645700"/>
            <a:ext cx="5827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577" name="Google Shape;577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19669" y="747350"/>
            <a:ext cx="2617225" cy="156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8" name="Google Shape;578;p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90239" y="1368750"/>
            <a:ext cx="629385" cy="574349"/>
          </a:xfrm>
          <a:prstGeom prst="rect">
            <a:avLst/>
          </a:prstGeom>
          <a:noFill/>
          <a:ln>
            <a:noFill/>
          </a:ln>
        </p:spPr>
      </p:pic>
      <p:sp>
        <p:nvSpPr>
          <p:cNvPr id="579" name="Google Shape;579;p64"/>
          <p:cNvSpPr txBox="1"/>
          <p:nvPr/>
        </p:nvSpPr>
        <p:spPr>
          <a:xfrm>
            <a:off x="1219200" y="14478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**Ahora detendremos la grabación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8"/>
          <p:cNvSpPr txBox="1"/>
          <p:nvPr>
            <p:ph type="title"/>
          </p:nvPr>
        </p:nvSpPr>
        <p:spPr>
          <a:xfrm>
            <a:off x="306800" y="530725"/>
            <a:ext cx="43254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Conozca</a:t>
            </a:r>
            <a:r>
              <a:rPr lang="en">
                <a:latin typeface="Georgia"/>
                <a:ea typeface="Georgia"/>
                <a:cs typeface="Georgia"/>
                <a:sym typeface="Georgia"/>
              </a:rPr>
              <a:t> al equipo de  supervisores de programas:</a:t>
            </a:r>
            <a:endParaRPr sz="14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04" name="Google Shape;404;p38"/>
          <p:cNvSpPr txBox="1"/>
          <p:nvPr>
            <p:ph idx="1" type="body"/>
          </p:nvPr>
        </p:nvSpPr>
        <p:spPr>
          <a:xfrm>
            <a:off x="586225" y="1538675"/>
            <a:ext cx="6849300" cy="344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dk1"/>
              </a:solidFill>
            </a:endParaRPr>
          </a:p>
        </p:txBody>
      </p:sp>
      <p:sp>
        <p:nvSpPr>
          <p:cNvPr id="405" name="Google Shape;405;p38"/>
          <p:cNvSpPr txBox="1"/>
          <p:nvPr/>
        </p:nvSpPr>
        <p:spPr>
          <a:xfrm>
            <a:off x="5076375" y="981925"/>
            <a:ext cx="361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406" name="Google Shape;40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45225" y="192975"/>
            <a:ext cx="2530725" cy="12653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07" name="Google Shape;407;p38"/>
          <p:cNvGraphicFramePr/>
          <p:nvPr/>
        </p:nvGraphicFramePr>
        <p:xfrm>
          <a:off x="419100" y="1772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{6F29DE1E-8945-49F4-9914-0B5FC2A9741D}</a:tableStyleId>
              </a:tblPr>
              <a:tblGrid>
                <a:gridCol w="1761725"/>
                <a:gridCol w="6649175"/>
              </a:tblGrid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Nombre</a:t>
                      </a:r>
                      <a:endParaRPr b="1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Escuela(s) a las que cada Supervisor de Programas apoya</a:t>
                      </a:r>
                      <a:endParaRPr b="1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Monica Davey</a:t>
                      </a:r>
                      <a:endParaRPr b="1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Pacific Trails Middle School &amp; San Dieguito Academy HS</a:t>
                      </a:r>
                      <a:endParaRPr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Nicole Edgett</a:t>
                      </a:r>
                      <a:endParaRPr b="1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Torrey Pines HS</a:t>
                      </a:r>
                      <a:endParaRPr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/>
                </a:tc>
              </a:tr>
              <a:tr h="418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Jennifer Havlat</a:t>
                      </a:r>
                      <a:endParaRPr b="1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Earl Warren Middle School, Oak Crest Middle School, &amp; La Costa Canyon HS</a:t>
                      </a:r>
                      <a:endParaRPr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Jesse Mindlin</a:t>
                      </a:r>
                      <a:endParaRPr b="1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La Costa Canyon HS &amp; San Dieguito Academy HS</a:t>
                      </a:r>
                      <a:endParaRPr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Kellie Maul</a:t>
                      </a:r>
                      <a:endParaRPr b="1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Torrey Pines HS and Coast </a:t>
                      </a:r>
                      <a:endParaRPr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Nathan Molina</a:t>
                      </a:r>
                      <a:endParaRPr b="1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Diegueño Middle School &amp; Canyon Crest Academy HS</a:t>
                      </a:r>
                      <a:endParaRPr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Mallory Thau </a:t>
                      </a:r>
                      <a:endParaRPr b="1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Carmel Valley Middle School, Coast, &amp; Torrey Pines HS</a:t>
                      </a:r>
                      <a:endParaRPr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39"/>
          <p:cNvSpPr txBox="1"/>
          <p:nvPr>
            <p:ph type="title"/>
          </p:nvPr>
        </p:nvSpPr>
        <p:spPr>
          <a:xfrm>
            <a:off x="234625" y="530725"/>
            <a:ext cx="41202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¿Con </a:t>
            </a:r>
            <a:r>
              <a:rPr lang="en">
                <a:latin typeface="Georgia"/>
                <a:ea typeface="Georgia"/>
                <a:cs typeface="Georgia"/>
                <a:sym typeface="Georgia"/>
              </a:rPr>
              <a:t>quién</a:t>
            </a:r>
            <a:r>
              <a:rPr lang="en">
                <a:latin typeface="Georgia"/>
                <a:ea typeface="Georgia"/>
                <a:cs typeface="Georgia"/>
                <a:sym typeface="Georgia"/>
              </a:rPr>
              <a:t> comunicarse...y </a:t>
            </a:r>
            <a:r>
              <a:rPr lang="en">
                <a:latin typeface="Georgia"/>
                <a:ea typeface="Georgia"/>
                <a:cs typeface="Georgia"/>
                <a:sym typeface="Georgia"/>
              </a:rPr>
              <a:t>cómo?</a:t>
            </a:r>
            <a:r>
              <a:rPr lang="en">
                <a:latin typeface="Georgia"/>
                <a:ea typeface="Georgia"/>
                <a:cs typeface="Georgia"/>
                <a:sym typeface="Georgia"/>
              </a:rPr>
              <a:t>:</a:t>
            </a:r>
            <a:endParaRPr sz="14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13" name="Google Shape;413;p39"/>
          <p:cNvSpPr txBox="1"/>
          <p:nvPr>
            <p:ph idx="1" type="body"/>
          </p:nvPr>
        </p:nvSpPr>
        <p:spPr>
          <a:xfrm>
            <a:off x="315825" y="1597200"/>
            <a:ext cx="4809600" cy="325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Toda la </a:t>
            </a:r>
            <a:r>
              <a:rPr lang="en" sz="1800">
                <a:solidFill>
                  <a:schemeClr val="dk1"/>
                </a:solidFill>
              </a:rPr>
              <a:t>información</a:t>
            </a:r>
            <a:r>
              <a:rPr lang="en" sz="1800">
                <a:solidFill>
                  <a:schemeClr val="dk1"/>
                </a:solidFill>
              </a:rPr>
              <a:t> </a:t>
            </a:r>
            <a:r>
              <a:rPr lang="en" sz="1800">
                <a:solidFill>
                  <a:schemeClr val="dk1"/>
                </a:solidFill>
              </a:rPr>
              <a:t>está</a:t>
            </a:r>
            <a:r>
              <a:rPr lang="en" sz="1800">
                <a:solidFill>
                  <a:schemeClr val="dk1"/>
                </a:solidFill>
              </a:rPr>
              <a:t> publicada en nuestra </a:t>
            </a:r>
            <a:r>
              <a:rPr lang="en" sz="1800">
                <a:solidFill>
                  <a:schemeClr val="dk1"/>
                </a:solidFill>
              </a:rPr>
              <a:t>página</a:t>
            </a:r>
            <a:r>
              <a:rPr lang="en" sz="1800">
                <a:solidFill>
                  <a:schemeClr val="dk1"/>
                </a:solidFill>
              </a:rPr>
              <a:t> de </a:t>
            </a:r>
            <a:r>
              <a:rPr lang="en" sz="1800">
                <a:solidFill>
                  <a:schemeClr val="dk1"/>
                </a:solidFill>
              </a:rPr>
              <a:t>educación</a:t>
            </a:r>
            <a:r>
              <a:rPr lang="en" sz="1800">
                <a:solidFill>
                  <a:schemeClr val="dk1"/>
                </a:solidFill>
              </a:rPr>
              <a:t> especial en la </a:t>
            </a:r>
            <a:r>
              <a:rPr lang="en" sz="1800">
                <a:solidFill>
                  <a:schemeClr val="dk1"/>
                </a:solidFill>
              </a:rPr>
              <a:t>página</a:t>
            </a:r>
            <a:r>
              <a:rPr lang="en" sz="1800">
                <a:solidFill>
                  <a:schemeClr val="dk1"/>
                </a:solidFill>
              </a:rPr>
              <a:t> web del Distrito </a:t>
            </a:r>
            <a:r>
              <a:rPr lang="en" sz="1800" u="sng">
                <a:solidFill>
                  <a:schemeClr val="hlink"/>
                </a:solidFill>
                <a:hlinkClick r:id="rId3"/>
              </a:rPr>
              <a:t>www.sdushd.net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Folleto </a:t>
            </a:r>
            <a:r>
              <a:rPr lang="en" sz="1800">
                <a:solidFill>
                  <a:srgbClr val="000000"/>
                </a:solidFill>
              </a:rPr>
              <a:t>¿</a:t>
            </a:r>
            <a:r>
              <a:rPr lang="en" sz="1800">
                <a:solidFill>
                  <a:schemeClr val="dk1"/>
                </a:solidFill>
              </a:rPr>
              <a:t>Con </a:t>
            </a:r>
            <a:r>
              <a:rPr lang="en" sz="1800">
                <a:solidFill>
                  <a:schemeClr val="dk1"/>
                </a:solidFill>
              </a:rPr>
              <a:t>Quién</a:t>
            </a:r>
            <a:r>
              <a:rPr lang="en" sz="1800">
                <a:solidFill>
                  <a:schemeClr val="dk1"/>
                </a:solidFill>
              </a:rPr>
              <a:t> Comunicarse? - en las  escuelas secundarias 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</a:rPr>
              <a:t>(</a:t>
            </a:r>
            <a:r>
              <a:rPr lang="en" sz="1600" u="sng">
                <a:solidFill>
                  <a:schemeClr val="hlink"/>
                </a:solidFill>
                <a:hlinkClick r:id="rId4"/>
              </a:rPr>
              <a:t>English</a:t>
            </a:r>
            <a:r>
              <a:rPr lang="en" sz="1600">
                <a:solidFill>
                  <a:schemeClr val="dk1"/>
                </a:solidFill>
              </a:rPr>
              <a:t> / </a:t>
            </a:r>
            <a:r>
              <a:rPr lang="en" sz="1600" u="sng">
                <a:solidFill>
                  <a:schemeClr val="hlink"/>
                </a:solidFill>
                <a:hlinkClick r:id="rId5"/>
              </a:rPr>
              <a:t>Spanish</a:t>
            </a:r>
            <a:r>
              <a:rPr lang="en" sz="1600">
                <a:solidFill>
                  <a:schemeClr val="dk1"/>
                </a:solidFill>
              </a:rPr>
              <a:t>)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414" name="Google Shape;414;p39"/>
          <p:cNvSpPr txBox="1"/>
          <p:nvPr/>
        </p:nvSpPr>
        <p:spPr>
          <a:xfrm>
            <a:off x="5076375" y="981925"/>
            <a:ext cx="361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415" name="Google Shape;415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09447" y="114975"/>
            <a:ext cx="3909775" cy="3870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40"/>
          <p:cNvSpPr txBox="1"/>
          <p:nvPr>
            <p:ph type="title"/>
          </p:nvPr>
        </p:nvSpPr>
        <p:spPr>
          <a:xfrm>
            <a:off x="288750" y="530725"/>
            <a:ext cx="42231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300">
                <a:latin typeface="Georgia"/>
                <a:ea typeface="Georgia"/>
                <a:cs typeface="Georgia"/>
                <a:sym typeface="Georgia"/>
              </a:rPr>
              <a:t>Escuelas secundarias por </a:t>
            </a:r>
            <a:r>
              <a:rPr lang="en" sz="2300">
                <a:latin typeface="Georgia"/>
                <a:ea typeface="Georgia"/>
                <a:cs typeface="Georgia"/>
                <a:sym typeface="Georgia"/>
              </a:rPr>
              <a:t>áreas</a:t>
            </a:r>
            <a:r>
              <a:rPr lang="en" sz="2300">
                <a:latin typeface="Georgia"/>
                <a:ea typeface="Georgia"/>
                <a:cs typeface="Georgia"/>
                <a:sym typeface="Georgia"/>
              </a:rPr>
              <a:t> de  residencia  </a:t>
            </a:r>
            <a:r>
              <a:rPr lang="en" sz="2100">
                <a:latin typeface="Georgia"/>
                <a:ea typeface="Georgia"/>
                <a:cs typeface="Georgia"/>
                <a:sym typeface="Georgia"/>
              </a:rPr>
              <a:t>(de norte a sur)</a:t>
            </a:r>
            <a:r>
              <a:rPr lang="en" sz="2300">
                <a:latin typeface="Georgia"/>
                <a:ea typeface="Georgia"/>
                <a:cs typeface="Georgia"/>
                <a:sym typeface="Georgia"/>
              </a:rPr>
              <a:t>:</a:t>
            </a:r>
            <a:endParaRPr sz="13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21" name="Google Shape;421;p40"/>
          <p:cNvSpPr txBox="1"/>
          <p:nvPr>
            <p:ph idx="1" type="body"/>
          </p:nvPr>
        </p:nvSpPr>
        <p:spPr>
          <a:xfrm>
            <a:off x="586225" y="1651325"/>
            <a:ext cx="5901900" cy="33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9087" lvl="0" marL="319087" rtl="0" algn="l">
              <a:spcBef>
                <a:spcPts val="0"/>
              </a:spcBef>
              <a:spcAft>
                <a:spcPts val="0"/>
              </a:spcAft>
              <a:buClr>
                <a:srgbClr val="DD8047"/>
              </a:buClr>
              <a:buFont typeface="Noto Sans Symbols"/>
              <a:buNone/>
            </a:pPr>
            <a:r>
              <a:rPr lang="en" sz="1800" u="sng">
                <a:solidFill>
                  <a:schemeClr val="dk1"/>
                </a:solidFill>
              </a:rPr>
              <a:t>“Al norte del Distrito”</a:t>
            </a:r>
            <a:endParaRPr sz="1800" u="sng">
              <a:solidFill>
                <a:schemeClr val="dk1"/>
              </a:solidFill>
            </a:endParaRPr>
          </a:p>
          <a:p>
            <a:pPr indent="-319087" lvl="0" marL="319087" rtl="0" algn="l"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Font typeface="Noto Sans Symbols"/>
              <a:buNone/>
            </a:pPr>
            <a:r>
              <a:rPr lang="en" sz="1600">
                <a:solidFill>
                  <a:schemeClr val="dk1"/>
                </a:solidFill>
              </a:rPr>
              <a:t>Para las escuelas primarias de Cardiff y Encinitas</a:t>
            </a:r>
            <a:endParaRPr sz="1600">
              <a:solidFill>
                <a:schemeClr val="dk1"/>
              </a:solidFill>
            </a:endParaRPr>
          </a:p>
          <a:p>
            <a:pPr indent="-319087" lvl="0" marL="319087" rtl="0" algn="l"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Font typeface="Noto Sans Symbols"/>
              <a:buNone/>
            </a:pPr>
            <a:r>
              <a:rPr b="1" lang="en" sz="1800">
                <a:solidFill>
                  <a:schemeClr val="dk1"/>
                </a:solidFill>
              </a:rPr>
              <a:t>Escuelas secundarias: Oak Crest y Diegueño </a:t>
            </a:r>
            <a:endParaRPr b="1" sz="1800">
              <a:solidFill>
                <a:schemeClr val="dk1"/>
              </a:solidFill>
            </a:endParaRPr>
          </a:p>
          <a:p>
            <a:pPr indent="-319087" lvl="0" marL="319087" rtl="0" algn="l"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Font typeface="Noto Sans Symbols"/>
              <a:buNone/>
            </a:pPr>
            <a:r>
              <a:t/>
            </a:r>
            <a:endParaRPr b="1" sz="300">
              <a:solidFill>
                <a:schemeClr val="dk1"/>
              </a:solidFill>
            </a:endParaRPr>
          </a:p>
          <a:p>
            <a:pPr indent="-319087" lvl="0" marL="319087" rtl="0" algn="l"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Font typeface="Noto Sans Symbols"/>
              <a:buNone/>
            </a:pPr>
            <a:r>
              <a:t/>
            </a:r>
            <a:endParaRPr b="1" sz="300">
              <a:solidFill>
                <a:schemeClr val="dk1"/>
              </a:solidFill>
            </a:endParaRPr>
          </a:p>
          <a:p>
            <a:pPr indent="-319087" lvl="0" marL="319087" rtl="0" algn="l"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Font typeface="Noto Sans Symbols"/>
              <a:buNone/>
            </a:pPr>
            <a:r>
              <a:t/>
            </a:r>
            <a:endParaRPr b="1" sz="300">
              <a:solidFill>
                <a:schemeClr val="dk1"/>
              </a:solidFill>
            </a:endParaRPr>
          </a:p>
          <a:p>
            <a:pPr indent="-319087" lvl="0" marL="319087" rtl="0" algn="l"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Font typeface="Noto Sans Symbols"/>
              <a:buNone/>
            </a:pPr>
            <a:r>
              <a:rPr lang="en" sz="1800" u="sng">
                <a:solidFill>
                  <a:schemeClr val="dk1"/>
                </a:solidFill>
              </a:rPr>
              <a:t>“Al sur del Distrito”</a:t>
            </a:r>
            <a:endParaRPr sz="1800" u="sng">
              <a:solidFill>
                <a:schemeClr val="dk1"/>
              </a:solidFill>
            </a:endParaRPr>
          </a:p>
          <a:p>
            <a:pPr indent="-319087" lvl="0" marL="319087" rtl="0" algn="l"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Font typeface="Noto Sans Symbols"/>
              <a:buNone/>
            </a:pPr>
            <a:r>
              <a:rPr lang="en" sz="1600">
                <a:solidFill>
                  <a:schemeClr val="dk1"/>
                </a:solidFill>
              </a:rPr>
              <a:t>Para las escuelas primarias de Del Mar y Solana Beach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7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Escuelas secundarias: Carmel Valley, Earl Warren y Pacific Trails </a:t>
            </a:r>
            <a:endParaRPr b="1" sz="1800">
              <a:solidFill>
                <a:schemeClr val="dk1"/>
              </a:solidFill>
            </a:endParaRPr>
          </a:p>
          <a:p>
            <a:pPr indent="-319087" lvl="0" marL="319087" rtl="0" algn="l"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Font typeface="Noto Sans Symbols"/>
              <a:buNone/>
            </a:pPr>
            <a:r>
              <a:t/>
            </a:r>
            <a:endParaRPr sz="600">
              <a:solidFill>
                <a:schemeClr val="dk1"/>
              </a:solidFill>
            </a:endParaRPr>
          </a:p>
          <a:p>
            <a:pPr indent="0" lvl="0" marL="520700" rtl="0" algn="ctr">
              <a:spcBef>
                <a:spcPts val="0"/>
              </a:spcBef>
              <a:spcAft>
                <a:spcPts val="0"/>
              </a:spcAft>
              <a:buClr>
                <a:srgbClr val="94C600"/>
              </a:buClr>
              <a:buFont typeface="Arial"/>
              <a:buNone/>
            </a:pPr>
            <a:r>
              <a:t/>
            </a:r>
            <a:endParaRPr sz="2400">
              <a:solidFill>
                <a:srgbClr val="3E3D2D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</p:txBody>
      </p:sp>
      <p:pic>
        <p:nvPicPr>
          <p:cNvPr id="422" name="Google Shape;422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1100" y="2868225"/>
            <a:ext cx="752750" cy="83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91200" y="2746750"/>
            <a:ext cx="1163824" cy="10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60275" y="2944425"/>
            <a:ext cx="752750" cy="678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29250" y="1668150"/>
            <a:ext cx="752750" cy="74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4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58600" y="1656449"/>
            <a:ext cx="752749" cy="752749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40"/>
          <p:cNvSpPr/>
          <p:nvPr/>
        </p:nvSpPr>
        <p:spPr>
          <a:xfrm>
            <a:off x="6854350" y="262050"/>
            <a:ext cx="2107800" cy="9528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1C23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9900FF"/>
                </a:solid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Enlace al localizador de escuelas SDUHSD</a:t>
            </a:r>
            <a:r>
              <a:rPr lang="en" u="sng">
                <a:solidFill>
                  <a:srgbClr val="1155CC"/>
                </a:solidFill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41"/>
          <p:cNvSpPr txBox="1"/>
          <p:nvPr>
            <p:ph type="title"/>
          </p:nvPr>
        </p:nvSpPr>
        <p:spPr>
          <a:xfrm>
            <a:off x="297775" y="530725"/>
            <a:ext cx="42141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La </a:t>
            </a:r>
            <a:r>
              <a:rPr lang="en">
                <a:latin typeface="Georgia"/>
                <a:ea typeface="Georgia"/>
                <a:cs typeface="Georgia"/>
                <a:sym typeface="Georgia"/>
              </a:rPr>
              <a:t>educación</a:t>
            </a:r>
            <a:r>
              <a:rPr lang="en">
                <a:latin typeface="Georgia"/>
                <a:ea typeface="Georgia"/>
                <a:cs typeface="Georgia"/>
                <a:sym typeface="Georgia"/>
              </a:rPr>
              <a:t> especial en la </a:t>
            </a:r>
            <a:r>
              <a:rPr lang="en">
                <a:latin typeface="Georgia"/>
                <a:ea typeface="Georgia"/>
                <a:cs typeface="Georgia"/>
                <a:sym typeface="Georgia"/>
              </a:rPr>
              <a:t>escuela primaria a diferencia 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de la escuela secundaria</a:t>
            </a:r>
            <a:endParaRPr sz="14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33" name="Google Shape;433;p41"/>
          <p:cNvSpPr txBox="1"/>
          <p:nvPr>
            <p:ph idx="1" type="body"/>
          </p:nvPr>
        </p:nvSpPr>
        <p:spPr>
          <a:xfrm>
            <a:off x="303150" y="1488800"/>
            <a:ext cx="8307300" cy="35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9725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50"/>
              <a:buChar char="★"/>
            </a:pPr>
            <a:r>
              <a:rPr b="1" lang="en" sz="1750">
                <a:solidFill>
                  <a:schemeClr val="dk1"/>
                </a:solidFill>
              </a:rPr>
              <a:t>En la escuela primaria:</a:t>
            </a:r>
            <a:endParaRPr b="1" sz="1750">
              <a:solidFill>
                <a:schemeClr val="dk1"/>
              </a:solidFill>
            </a:endParaRPr>
          </a:p>
          <a:p>
            <a:pPr indent="-33972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0"/>
              <a:buChar char="○"/>
            </a:pPr>
            <a:r>
              <a:rPr lang="en" sz="1650">
                <a:solidFill>
                  <a:schemeClr val="dk1"/>
                </a:solidFill>
              </a:rPr>
              <a:t>Las materias de </a:t>
            </a:r>
            <a:r>
              <a:rPr lang="en" sz="1650">
                <a:solidFill>
                  <a:schemeClr val="dk1"/>
                </a:solidFill>
              </a:rPr>
              <a:t>inglés</a:t>
            </a:r>
            <a:r>
              <a:rPr lang="en" sz="1650">
                <a:solidFill>
                  <a:schemeClr val="dk1"/>
                </a:solidFill>
              </a:rPr>
              <a:t>, ciencia, ciencias sociales y </a:t>
            </a:r>
            <a:r>
              <a:rPr lang="en" sz="1650">
                <a:solidFill>
                  <a:schemeClr val="dk1"/>
                </a:solidFill>
              </a:rPr>
              <a:t>matemáticas</a:t>
            </a:r>
            <a:r>
              <a:rPr lang="en" sz="1650">
                <a:solidFill>
                  <a:schemeClr val="dk1"/>
                </a:solidFill>
              </a:rPr>
              <a:t> (</a:t>
            </a:r>
            <a:r>
              <a:rPr lang="en" sz="1650">
                <a:solidFill>
                  <a:schemeClr val="dk1"/>
                </a:solidFill>
              </a:rPr>
              <a:t>así </a:t>
            </a:r>
            <a:r>
              <a:rPr lang="en" sz="1650">
                <a:solidFill>
                  <a:schemeClr val="dk1"/>
                </a:solidFill>
              </a:rPr>
              <a:t>como las materias electivas) pueden todas ser impartidas por maestros acreditados en </a:t>
            </a:r>
            <a:r>
              <a:rPr lang="en" sz="1650">
                <a:solidFill>
                  <a:schemeClr val="dk1"/>
                </a:solidFill>
              </a:rPr>
              <a:t>múltiples</a:t>
            </a:r>
            <a:r>
              <a:rPr lang="en" sz="1650">
                <a:solidFill>
                  <a:schemeClr val="dk1"/>
                </a:solidFill>
              </a:rPr>
              <a:t> materias  </a:t>
            </a:r>
            <a:r>
              <a:rPr i="1" lang="en" sz="1550">
                <a:solidFill>
                  <a:schemeClr val="dk1"/>
                </a:solidFill>
              </a:rPr>
              <a:t>“Multiple Subject”</a:t>
            </a:r>
            <a:r>
              <a:rPr lang="en" sz="1550">
                <a:solidFill>
                  <a:schemeClr val="dk1"/>
                </a:solidFill>
              </a:rPr>
              <a:t> </a:t>
            </a:r>
            <a:endParaRPr sz="1550">
              <a:solidFill>
                <a:schemeClr val="dk1"/>
              </a:solidFill>
            </a:endParaRPr>
          </a:p>
          <a:p>
            <a:pPr indent="-33337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0"/>
              <a:buChar char="○"/>
            </a:pPr>
            <a:r>
              <a:rPr lang="en" sz="1650">
                <a:solidFill>
                  <a:schemeClr val="dk1"/>
                </a:solidFill>
              </a:rPr>
              <a:t>Su </a:t>
            </a:r>
            <a:r>
              <a:rPr lang="en" sz="1650">
                <a:solidFill>
                  <a:schemeClr val="dk1"/>
                </a:solidFill>
              </a:rPr>
              <a:t> hijo(a) puede tener 1, 2, o 3 maestros</a:t>
            </a:r>
            <a:endParaRPr sz="1650">
              <a:solidFill>
                <a:schemeClr val="dk1"/>
              </a:solidFill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">
              <a:solidFill>
                <a:schemeClr val="dk1"/>
              </a:solidFill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">
              <a:solidFill>
                <a:schemeClr val="dk1"/>
              </a:solidFill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">
              <a:solidFill>
                <a:schemeClr val="dk1"/>
              </a:solidFill>
            </a:endParaRPr>
          </a:p>
          <a:p>
            <a:pPr indent="-33972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0"/>
              <a:buChar char="★"/>
            </a:pPr>
            <a:r>
              <a:rPr b="1" lang="en" sz="1750">
                <a:solidFill>
                  <a:schemeClr val="dk1"/>
                </a:solidFill>
              </a:rPr>
              <a:t>En la escuela secundaria y la escuela preparatoria: </a:t>
            </a:r>
            <a:endParaRPr b="1" sz="1750">
              <a:solidFill>
                <a:schemeClr val="dk1"/>
              </a:solidFill>
            </a:endParaRPr>
          </a:p>
          <a:p>
            <a:pPr indent="-33337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0"/>
              <a:buChar char="○"/>
            </a:pPr>
            <a:r>
              <a:rPr lang="en" sz="1650">
                <a:solidFill>
                  <a:schemeClr val="dk1"/>
                </a:solidFill>
              </a:rPr>
              <a:t>Las materias de inglés, ciencia, ciencias sociales y matemáticas</a:t>
            </a:r>
            <a:r>
              <a:rPr lang="en" sz="1650">
                <a:solidFill>
                  <a:schemeClr val="dk1"/>
                </a:solidFill>
              </a:rPr>
              <a:t> </a:t>
            </a:r>
            <a:r>
              <a:rPr lang="en" sz="1650">
                <a:solidFill>
                  <a:schemeClr val="dk1"/>
                </a:solidFill>
              </a:rPr>
              <a:t> (así  como las materias electivas y de educación física</a:t>
            </a:r>
            <a:r>
              <a:rPr lang="en" sz="1650">
                <a:solidFill>
                  <a:schemeClr val="dk1"/>
                </a:solidFill>
              </a:rPr>
              <a:t>) </a:t>
            </a:r>
            <a:r>
              <a:rPr lang="en" sz="1650">
                <a:solidFill>
                  <a:schemeClr val="dk1"/>
                </a:solidFill>
              </a:rPr>
              <a:t>están</a:t>
            </a:r>
            <a:r>
              <a:rPr lang="en" sz="1650">
                <a:solidFill>
                  <a:schemeClr val="dk1"/>
                </a:solidFill>
              </a:rPr>
              <a:t> </a:t>
            </a:r>
            <a:r>
              <a:rPr lang="en" sz="1650">
                <a:solidFill>
                  <a:schemeClr val="dk1"/>
                </a:solidFill>
              </a:rPr>
              <a:t>impartidas</a:t>
            </a:r>
            <a:r>
              <a:rPr lang="en" sz="1650">
                <a:solidFill>
                  <a:schemeClr val="dk1"/>
                </a:solidFill>
              </a:rPr>
              <a:t> por maestros           de especialidad individual, altamente capacitados en el </a:t>
            </a:r>
            <a:r>
              <a:rPr lang="en" sz="1650">
                <a:solidFill>
                  <a:schemeClr val="dk1"/>
                </a:solidFill>
              </a:rPr>
              <a:t>área</a:t>
            </a:r>
            <a:r>
              <a:rPr lang="en" sz="1650">
                <a:solidFill>
                  <a:schemeClr val="dk1"/>
                </a:solidFill>
              </a:rPr>
              <a:t> del               contenido de la materia</a:t>
            </a:r>
            <a:endParaRPr sz="1650">
              <a:solidFill>
                <a:schemeClr val="dk1"/>
              </a:solidFill>
            </a:endParaRPr>
          </a:p>
          <a:p>
            <a:pPr indent="-33337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0"/>
              <a:buChar char="○"/>
            </a:pPr>
            <a:r>
              <a:rPr lang="en" sz="1650">
                <a:solidFill>
                  <a:schemeClr val="dk1"/>
                </a:solidFill>
              </a:rPr>
              <a:t>Su hijo(a) puede tener hasta 6-7 maestros</a:t>
            </a:r>
            <a:endParaRPr sz="165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42"/>
          <p:cNvSpPr txBox="1"/>
          <p:nvPr>
            <p:ph type="title"/>
          </p:nvPr>
        </p:nvSpPr>
        <p:spPr>
          <a:xfrm>
            <a:off x="288750" y="530725"/>
            <a:ext cx="40662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Plan Estratégico de Educación Especial:</a:t>
            </a:r>
            <a:endParaRPr sz="14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39" name="Google Shape;439;p42"/>
          <p:cNvSpPr txBox="1"/>
          <p:nvPr>
            <p:ph idx="1" type="body"/>
          </p:nvPr>
        </p:nvSpPr>
        <p:spPr>
          <a:xfrm>
            <a:off x="281425" y="1614875"/>
            <a:ext cx="7479000" cy="32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Nuestro </a:t>
            </a:r>
            <a:r>
              <a:rPr lang="en" sz="1800">
                <a:solidFill>
                  <a:schemeClr val="dk1"/>
                </a:solidFill>
              </a:rPr>
              <a:t>plan</a:t>
            </a:r>
            <a:r>
              <a:rPr lang="en" sz="1800">
                <a:solidFill>
                  <a:schemeClr val="dk1"/>
                </a:solidFill>
              </a:rPr>
              <a:t> </a:t>
            </a:r>
            <a:r>
              <a:rPr lang="en" sz="1800">
                <a:solidFill>
                  <a:schemeClr val="dk1"/>
                </a:solidFill>
              </a:rPr>
              <a:t>estratégico</a:t>
            </a:r>
            <a:r>
              <a:rPr i="1" lang="en" sz="1800">
                <a:solidFill>
                  <a:schemeClr val="dk1"/>
                </a:solidFill>
              </a:rPr>
              <a:t> Strategic Plan </a:t>
            </a:r>
            <a:r>
              <a:rPr lang="en" sz="1800">
                <a:solidFill>
                  <a:schemeClr val="dk1"/>
                </a:solidFill>
              </a:rPr>
              <a:t>es el eje de </a:t>
            </a:r>
            <a:r>
              <a:rPr b="1" lang="en" sz="1800" u="sng">
                <a:solidFill>
                  <a:schemeClr val="dk1"/>
                </a:solidFill>
              </a:rPr>
              <a:t>toda</a:t>
            </a:r>
            <a:r>
              <a:rPr lang="en" sz="1800">
                <a:solidFill>
                  <a:schemeClr val="dk1"/>
                </a:solidFill>
              </a:rPr>
              <a:t> </a:t>
            </a:r>
            <a:r>
              <a:rPr lang="en" sz="1800">
                <a:solidFill>
                  <a:schemeClr val="dk1"/>
                </a:solidFill>
              </a:rPr>
              <a:t>nuestra</a:t>
            </a:r>
            <a:r>
              <a:rPr lang="en" sz="1800">
                <a:solidFill>
                  <a:schemeClr val="dk1"/>
                </a:solidFill>
              </a:rPr>
              <a:t> toma de decisiones; </a:t>
            </a:r>
            <a:r>
              <a:rPr lang="en" sz="1800">
                <a:solidFill>
                  <a:schemeClr val="dk1"/>
                </a:solidFill>
              </a:rPr>
              <a:t>consiste</a:t>
            </a:r>
            <a:r>
              <a:rPr lang="en" sz="1800">
                <a:solidFill>
                  <a:schemeClr val="dk1"/>
                </a:solidFill>
              </a:rPr>
              <a:t> de 6 prioridades:</a:t>
            </a:r>
            <a:endParaRPr b="1" sz="1800">
              <a:solidFill>
                <a:schemeClr val="accent2"/>
              </a:solidFill>
            </a:endParaRPr>
          </a:p>
          <a:p>
            <a:pPr indent="-336550" lvl="0" marL="62865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AutoNum type="arabicPeriod"/>
            </a:pPr>
            <a:r>
              <a:rPr b="1" lang="en" sz="1700">
                <a:solidFill>
                  <a:schemeClr val="accent2"/>
                </a:solidFill>
              </a:rPr>
              <a:t>Las transiciones: al colegio / a una carrera </a:t>
            </a:r>
            <a:r>
              <a:rPr b="1" lang="en" sz="1700">
                <a:solidFill>
                  <a:schemeClr val="accent2"/>
                </a:solidFill>
              </a:rPr>
              <a:t>después</a:t>
            </a:r>
            <a:r>
              <a:rPr b="1" lang="en" sz="1700">
                <a:solidFill>
                  <a:schemeClr val="accent2"/>
                </a:solidFill>
              </a:rPr>
              <a:t> de la escuela preparatoria</a:t>
            </a:r>
            <a:endParaRPr b="1" sz="1700">
              <a:solidFill>
                <a:schemeClr val="accent2"/>
              </a:solidFill>
            </a:endParaRPr>
          </a:p>
          <a:p>
            <a:pPr indent="-336550" lvl="0" marL="62865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AutoNum type="arabicPeriod"/>
            </a:pPr>
            <a:r>
              <a:rPr b="1" lang="en" sz="1700">
                <a:solidFill>
                  <a:schemeClr val="accent2"/>
                </a:solidFill>
              </a:rPr>
              <a:t>La comunicación</a:t>
            </a:r>
            <a:endParaRPr b="1" sz="1700">
              <a:solidFill>
                <a:schemeClr val="accent2"/>
              </a:solidFill>
            </a:endParaRPr>
          </a:p>
          <a:p>
            <a:pPr indent="-336550" lvl="0" marL="62865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AutoNum type="arabicPeriod"/>
            </a:pPr>
            <a:r>
              <a:rPr b="1" lang="en" sz="1700">
                <a:solidFill>
                  <a:schemeClr val="accent2"/>
                </a:solidFill>
              </a:rPr>
              <a:t>El plan de estudios / la </a:t>
            </a:r>
            <a:r>
              <a:rPr b="1" lang="en" sz="1700">
                <a:solidFill>
                  <a:schemeClr val="accent2"/>
                </a:solidFill>
              </a:rPr>
              <a:t>instrucción</a:t>
            </a:r>
            <a:r>
              <a:rPr b="1" lang="en" sz="1700">
                <a:solidFill>
                  <a:schemeClr val="accent2"/>
                </a:solidFill>
              </a:rPr>
              <a:t> y los programas</a:t>
            </a:r>
            <a:endParaRPr b="1" sz="1700">
              <a:solidFill>
                <a:schemeClr val="accent2"/>
              </a:solidFill>
            </a:endParaRPr>
          </a:p>
          <a:p>
            <a:pPr indent="-336550" lvl="0" marL="62865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AutoNum type="arabicPeriod"/>
            </a:pPr>
            <a:r>
              <a:rPr b="1" lang="en" sz="1700">
                <a:solidFill>
                  <a:schemeClr val="accent2"/>
                </a:solidFill>
              </a:rPr>
              <a:t>El desarrollo profesional y la </a:t>
            </a:r>
            <a:r>
              <a:rPr b="1" lang="en" sz="1700">
                <a:solidFill>
                  <a:schemeClr val="accent2"/>
                </a:solidFill>
              </a:rPr>
              <a:t>dotación</a:t>
            </a:r>
            <a:r>
              <a:rPr b="1" lang="en" sz="1700">
                <a:solidFill>
                  <a:schemeClr val="accent2"/>
                </a:solidFill>
              </a:rPr>
              <a:t> del personal </a:t>
            </a:r>
            <a:endParaRPr b="1" sz="1700">
              <a:solidFill>
                <a:schemeClr val="accent2"/>
              </a:solidFill>
            </a:endParaRPr>
          </a:p>
          <a:p>
            <a:pPr indent="-336550" lvl="0" marL="62865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AutoNum type="arabicPeriod"/>
            </a:pPr>
            <a:r>
              <a:rPr b="1" lang="en" sz="1700">
                <a:solidFill>
                  <a:schemeClr val="accent2"/>
                </a:solidFill>
              </a:rPr>
              <a:t>La inclusión</a:t>
            </a:r>
            <a:r>
              <a:rPr b="1" lang="en" sz="1700">
                <a:solidFill>
                  <a:schemeClr val="accent2"/>
                </a:solidFill>
              </a:rPr>
              <a:t>: La p</a:t>
            </a:r>
            <a:r>
              <a:rPr b="1" lang="en" sz="1700">
                <a:solidFill>
                  <a:schemeClr val="accent2"/>
                </a:solidFill>
              </a:rPr>
              <a:t>articipación</a:t>
            </a:r>
            <a:r>
              <a:rPr b="1" lang="en" sz="1700">
                <a:solidFill>
                  <a:schemeClr val="accent2"/>
                </a:solidFill>
              </a:rPr>
              <a:t> significativa de los estudiantes</a:t>
            </a:r>
            <a:endParaRPr b="1" sz="1700">
              <a:solidFill>
                <a:schemeClr val="accent2"/>
              </a:solidFill>
            </a:endParaRPr>
          </a:p>
          <a:p>
            <a:pPr indent="-336550" lvl="0" marL="62865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AutoNum type="arabicPeriod"/>
            </a:pPr>
            <a:r>
              <a:rPr b="1" lang="en" sz="1700">
                <a:solidFill>
                  <a:schemeClr val="accent2"/>
                </a:solidFill>
              </a:rPr>
              <a:t>La responsabilidad /  la </a:t>
            </a:r>
            <a:r>
              <a:rPr b="1" lang="en" sz="1700">
                <a:solidFill>
                  <a:schemeClr val="accent2"/>
                </a:solidFill>
              </a:rPr>
              <a:t>omisión</a:t>
            </a:r>
            <a:endParaRPr b="1" i="1" sz="1700"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43"/>
          <p:cNvSpPr txBox="1"/>
          <p:nvPr>
            <p:ph type="title"/>
          </p:nvPr>
        </p:nvSpPr>
        <p:spPr>
          <a:xfrm>
            <a:off x="306800" y="530725"/>
            <a:ext cx="40479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Continuidad</a:t>
            </a:r>
            <a:r>
              <a:rPr lang="en">
                <a:latin typeface="Georgia"/>
                <a:ea typeface="Georgia"/>
                <a:cs typeface="Georgia"/>
                <a:sym typeface="Georgia"/>
              </a:rPr>
              <a:t> de apoyos </a:t>
            </a:r>
            <a:r>
              <a:rPr lang="en">
                <a:latin typeface="Georgia"/>
                <a:ea typeface="Georgia"/>
                <a:cs typeface="Georgia"/>
                <a:sym typeface="Georgia"/>
              </a:rPr>
              <a:t>académicos</a:t>
            </a:r>
            <a:r>
              <a:rPr lang="en">
                <a:latin typeface="Georgia"/>
                <a:ea typeface="Georgia"/>
                <a:cs typeface="Georgia"/>
                <a:sym typeface="Georgia"/>
              </a:rPr>
              <a:t>:</a:t>
            </a:r>
            <a:endParaRPr sz="14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45" name="Google Shape;445;p43"/>
          <p:cNvSpPr txBox="1"/>
          <p:nvPr>
            <p:ph idx="1" type="body"/>
          </p:nvPr>
        </p:nvSpPr>
        <p:spPr>
          <a:xfrm>
            <a:off x="281425" y="1538675"/>
            <a:ext cx="8611800" cy="335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00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</p:txBody>
      </p:sp>
      <p:graphicFrame>
        <p:nvGraphicFramePr>
          <p:cNvPr id="446" name="Google Shape;446;p43"/>
          <p:cNvGraphicFramePr/>
          <p:nvPr/>
        </p:nvGraphicFramePr>
        <p:xfrm>
          <a:off x="342900" y="1657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{6F29DE1E-8945-49F4-9914-0B5FC2A9741D}</a:tableStyleId>
              </a:tblPr>
              <a:tblGrid>
                <a:gridCol w="2362075"/>
                <a:gridCol w="5052975"/>
              </a:tblGrid>
              <a:tr h="1458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/>
                        <a:t>Educación General </a:t>
                      </a:r>
                      <a:endParaRPr b="1" sz="1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Educaci</a:t>
                      </a:r>
                      <a:r>
                        <a:rPr b="1" lang="en" sz="1600">
                          <a:solidFill>
                            <a:schemeClr val="dk1"/>
                          </a:solidFill>
                        </a:rPr>
                        <a:t>ó</a:t>
                      </a:r>
                      <a:r>
                        <a:rPr b="1" lang="en"/>
                        <a:t>n general</a:t>
                      </a:r>
                      <a:endParaRPr b="1"/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➔"/>
                      </a:pPr>
                      <a:r>
                        <a:rPr lang="en"/>
                        <a:t>Plan de estudio del contenido de la materia de educación general 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Cursos co-impartidos de educaci</a:t>
                      </a:r>
                      <a:r>
                        <a:rPr b="1" lang="en" sz="1600">
                          <a:solidFill>
                            <a:schemeClr val="dk1"/>
                          </a:solidFill>
                        </a:rPr>
                        <a:t>ó</a:t>
                      </a:r>
                      <a:r>
                        <a:rPr b="1" lang="en"/>
                        <a:t>n general</a:t>
                      </a:r>
                      <a:endParaRPr b="1"/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➔"/>
                      </a:pPr>
                      <a:r>
                        <a:rPr lang="en"/>
                        <a:t>Plan de estudio del área de contenido de la materia de </a:t>
                      </a:r>
                      <a:r>
                        <a:rPr lang="en"/>
                        <a:t>educación</a:t>
                      </a:r>
                      <a:r>
                        <a:rPr lang="en"/>
                        <a:t> general 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1809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/>
                        <a:t>Programa Modificado</a:t>
                      </a:r>
                      <a:endParaRPr b="1" sz="1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Cursos del contenido de la materia de habilidades fundacionales </a:t>
                      </a:r>
                      <a:endParaRPr b="1"/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➔"/>
                      </a:pPr>
                      <a:r>
                        <a:rPr lang="en"/>
                        <a:t>Plan de estudio del </a:t>
                      </a:r>
                      <a:r>
                        <a:rPr lang="en"/>
                        <a:t>área</a:t>
                      </a:r>
                      <a:r>
                        <a:rPr lang="en"/>
                        <a:t> del contenido de la materia modificado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</a:rPr>
                        <a:t>Cursos del contenido de la materia de habilidades funcionales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Char char="➔"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Plan de estudio modificado y altamente individualizado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44"/>
          <p:cNvSpPr txBox="1"/>
          <p:nvPr>
            <p:ph type="title"/>
          </p:nvPr>
        </p:nvSpPr>
        <p:spPr>
          <a:xfrm>
            <a:off x="279725" y="530725"/>
            <a:ext cx="4484700" cy="100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¿Qué es una </a:t>
            </a:r>
            <a:r>
              <a:rPr lang="en">
                <a:latin typeface="Georgia"/>
                <a:ea typeface="Georgia"/>
                <a:cs typeface="Georgia"/>
                <a:sym typeface="Georgia"/>
              </a:rPr>
              <a:t>adaptación</a:t>
            </a:r>
            <a:r>
              <a:rPr lang="en">
                <a:latin typeface="Georgia"/>
                <a:ea typeface="Georgia"/>
                <a:cs typeface="Georgia"/>
                <a:sym typeface="Georgia"/>
              </a:rPr>
              <a:t> y una </a:t>
            </a:r>
            <a:r>
              <a:rPr lang="en">
                <a:latin typeface="Georgia"/>
                <a:ea typeface="Georgia"/>
                <a:cs typeface="Georgia"/>
                <a:sym typeface="Georgia"/>
              </a:rPr>
              <a:t>modificación</a:t>
            </a:r>
            <a:r>
              <a:rPr lang="en">
                <a:latin typeface="Georgia"/>
                <a:ea typeface="Georgia"/>
                <a:cs typeface="Georgia"/>
                <a:sym typeface="Georgia"/>
              </a:rPr>
              <a:t>?</a:t>
            </a:r>
            <a:endParaRPr sz="14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52" name="Google Shape;452;p44"/>
          <p:cNvSpPr txBox="1"/>
          <p:nvPr>
            <p:ph idx="1" type="body"/>
          </p:nvPr>
        </p:nvSpPr>
        <p:spPr>
          <a:xfrm>
            <a:off x="279725" y="1462475"/>
            <a:ext cx="8642400" cy="358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</a:rPr>
              <a:t>Las adaptaciones:</a:t>
            </a:r>
            <a:endParaRPr b="1" sz="1600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</a:pPr>
            <a:r>
              <a:rPr lang="en" sz="1400">
                <a:solidFill>
                  <a:schemeClr val="dk1"/>
                </a:solidFill>
              </a:rPr>
              <a:t>Una adaptación es un cambio en la presentación, el entorno, la respuesta, el tiempo y la programación para permitir que el estudiante </a:t>
            </a:r>
            <a:r>
              <a:rPr b="1" lang="en" sz="1400" u="sng">
                <a:solidFill>
                  <a:schemeClr val="dk1"/>
                </a:solidFill>
              </a:rPr>
              <a:t>acceda al estándar o a la expectativa </a:t>
            </a:r>
            <a:r>
              <a:rPr lang="en" sz="1400">
                <a:solidFill>
                  <a:schemeClr val="dk1"/>
                </a:solidFill>
              </a:rPr>
              <a:t>del estándar del curso o el examen.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</a:rPr>
              <a:t>Las modificaciones</a:t>
            </a:r>
            <a:r>
              <a:rPr b="1" lang="en" sz="1600">
                <a:solidFill>
                  <a:schemeClr val="dk1"/>
                </a:solidFill>
              </a:rPr>
              <a:t>:</a:t>
            </a:r>
            <a:endParaRPr b="1" sz="1600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</a:pPr>
            <a:r>
              <a:rPr lang="en" sz="1400">
                <a:solidFill>
                  <a:schemeClr val="dk1"/>
                </a:solidFill>
              </a:rPr>
              <a:t>Una modificación </a:t>
            </a:r>
            <a:r>
              <a:rPr b="1" lang="en" sz="1400" u="sng">
                <a:solidFill>
                  <a:schemeClr val="dk1"/>
                </a:solidFill>
              </a:rPr>
              <a:t>fundamentalmente altera o disminuye el estándar o la expectativa  </a:t>
            </a:r>
            <a:r>
              <a:rPr lang="en" sz="1400">
                <a:solidFill>
                  <a:schemeClr val="dk1"/>
                </a:solidFill>
              </a:rPr>
              <a:t>del estándar  del curso o el examen. </a:t>
            </a:r>
            <a:endParaRPr sz="14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50" u="sng">
                <a:solidFill>
                  <a:schemeClr val="dk1"/>
                </a:solidFill>
              </a:rPr>
              <a:t>La discusión entre el diploma a diferencia del certificado de finalización</a:t>
            </a:r>
            <a:endParaRPr b="1" sz="1650" u="sng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</a:pPr>
            <a:r>
              <a:rPr lang="en" sz="1400">
                <a:solidFill>
                  <a:schemeClr val="dk1"/>
                </a:solidFill>
              </a:rPr>
              <a:t>Debemos y comenzaremos a hablar de esto con usted en la escuela secundaria y sobre la                               necesidad de modificaciones que tienen un papel importante en esa discusión.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</a:pPr>
            <a:r>
              <a:rPr lang="en" sz="1400">
                <a:solidFill>
                  <a:schemeClr val="dk1"/>
                </a:solidFill>
              </a:rPr>
              <a:t>Todavía tenemos varios años por delante antes de que las cosas estén completamente                                 decididas  y claras en algunos casos.</a:t>
            </a:r>
            <a:endParaRPr sz="14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DUHSD Blocks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273B87"/>
      </a:accent1>
      <a:accent2>
        <a:srgbClr val="067EBC"/>
      </a:accent2>
      <a:accent3>
        <a:srgbClr val="63CCF5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DUHSD Blocks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273B87"/>
      </a:accent1>
      <a:accent2>
        <a:srgbClr val="067EBC"/>
      </a:accent2>
      <a:accent3>
        <a:srgbClr val="63CCF5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